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go="http://customooxmlschemas.google.com/"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trictFirstAndLastChars="0" embedTrueTypeFonts="1" saveSubsetFonts="1" autoCompressPictures="0">
  <p:sldMasterIdLst>
    <p:sldMasterId id="2147483648" r:id="rId3"/>
    <p:sldMasterId id="214748365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x="12192000" cy="6858000"/>
  <p:notesSz cx="6858000" cy="9144000"/>
  <p:embeddedFontLst>
    <p:embeddedFont>
      <p:font typeface="Open Sans"/>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r:id="rId40" roundtripDataSignature="AMtx7mhtf3L6pCOXs8Yg8UK3WeaNZwDJA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customschemas.google.com/relationships/presentationmetadata" Target="meta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font" Target="fonts/OpenSans-bold.fntdata"/><Relationship Id="rId14" Type="http://schemas.openxmlformats.org/officeDocument/2006/relationships/slide" Target="slides/slide9.xml"/><Relationship Id="rId36" Type="http://schemas.openxmlformats.org/officeDocument/2006/relationships/font" Target="fonts/OpenSans-regular.fntdata"/><Relationship Id="rId17" Type="http://schemas.openxmlformats.org/officeDocument/2006/relationships/slide" Target="slides/slide12.xml"/><Relationship Id="rId39" Type="http://schemas.openxmlformats.org/officeDocument/2006/relationships/font" Target="fonts/OpenSans-boldItalic.fntdata"/><Relationship Id="rId16" Type="http://schemas.openxmlformats.org/officeDocument/2006/relationships/slide" Target="slides/slide11.xml"/><Relationship Id="rId38" Type="http://schemas.openxmlformats.org/officeDocument/2006/relationships/font" Target="fonts/OpenSans-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p:txBody>
      </p:sp>
      <p:sp>
        <p:nvSpPr>
          <p:cNvPr id="4" name="Google Shape;4;n"/>
          <p:cNvSpPr txBox="1"/>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p:txBody>
      </p:sp>
      <p:sp>
        <p:nvSpPr>
          <p:cNvPr id="5" name="Google Shape;5;n"/>
          <p:cNvSpPr/>
          <p:nvPr>
            <p:ph type="sldImg" idx="3"/>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p:txBody>
      </p:sp>
      <p:sp>
        <p:nvSpPr>
          <p:cNvPr id="7" name="Google Shape;7;n"/>
          <p:cNvSpPr txBox="1"/>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p:txBody>
      </p:sp>
      <p:sp>
        <p:nvSpPr>
          <p:cNvPr id="8" name="Google Shape;8;n"/>
          <p:cNvSpPr txBox="1"/>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G3IL0J3XMbA"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57" name="Shape 57"/>
        <p:cNvGrpSpPr/>
        <p:nvPr/>
      </p:nvGrpSpPr>
      <p:grpSpPr>
        <a:xfrm>
          <a:off x="0" y="0"/>
          <a:ext cx="0" cy="0"/>
          <a:chOff x="0" y="0"/>
          <a:chExt cx="0" cy="0"/>
        </a:xfrm>
      </p:grpSpPr>
      <p:sp>
        <p:nvSpPr>
          <p:cNvPr id="58" name="Google Shape;58;p1:notes"/>
          <p:cNvSpPr txBox="1"/>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t/>
            </a:r>
            <a:endParaRPr/>
          </a:p>
        </p:txBody>
      </p:sp>
      <p:sp>
        <p:nvSpPr>
          <p:cNvPr id="59" name="Google Shape;59;p1: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135" name="Shape 135"/>
        <p:cNvGrpSpPr/>
        <p:nvPr/>
      </p:nvGrpSpPr>
      <p:grpSpPr>
        <a:xfrm>
          <a:off x="0" y="0"/>
          <a:ext cx="0" cy="0"/>
          <a:chOff x="0" y="0"/>
          <a:chExt cx="0" cy="0"/>
        </a:xfrm>
      </p:grpSpPr>
      <p:sp>
        <p:nvSpPr>
          <p:cNvPr id="136" name="Google Shape;136;p10: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10:notes"/>
          <p:cNvSpPr txBox="1"/>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t>Begin een gesprek met de deelnemers, je kunt de onderstaande vragen gebruiken: </a:t>
            </a:r>
            <a:br>
              <a:rPr lang="en-US"/>
            </a:br>
            <a:endParaRPr/>
          </a:p>
          <a:p>
            <a:pPr marL="457200" lvl="0" indent="-317500" algn="l" rtl="0">
              <a:lnSpc>
                <a:spcPct val="90000"/>
              </a:lnSpc>
              <a:spcBef>
                <a:spcPts val="1000"/>
              </a:spcBef>
              <a:spcAft>
                <a:spcPts val="0"/>
              </a:spcAft>
              <a:buSzPts val="1400"/>
              <a:buChar char="●"/>
            </a:pPr>
            <a:r>
              <a:rPr lang="en-US"/>
              <a:t>Denk terug aan je eigen schoolervaring: Hoe hebben traditionele methoden zoals uit het hoofd leren en hoorcolleges jouw interesse in vakken als wiskunde of informatica beïnvloed?</a:t>
            </a:r>
            <a:endParaRPr/>
          </a:p>
          <a:p>
            <a:pPr marL="457200" lvl="0" indent="-317500" algn="l" rtl="0">
              <a:lnSpc>
                <a:spcPct val="90000"/>
              </a:lnSpc>
              <a:spcBef>
                <a:spcPts val="0"/>
              </a:spcBef>
              <a:spcAft>
                <a:spcPts val="0"/>
              </a:spcAft>
              <a:buSzPts val="1400"/>
              <a:buChar char="●"/>
            </a:pPr>
            <a:r>
              <a:rPr lang="en-US"/>
              <a:t>Hoe effectief vindt u traditionele methoden in uw onderwijservaring om de interesse van studenten op de lange termijn vast te houden?</a:t>
            </a:r>
            <a:endParaRPr/>
          </a:p>
          <a:p>
            <a:pPr marL="457200" lvl="0" indent="-317500" algn="l" rtl="0">
              <a:lnSpc>
                <a:spcPct val="90000"/>
              </a:lnSpc>
              <a:spcBef>
                <a:spcPts val="0"/>
              </a:spcBef>
              <a:spcAft>
                <a:spcPts val="0"/>
              </a:spcAft>
              <a:buSzPts val="1400"/>
              <a:buChar char="●"/>
            </a:pPr>
            <a:r>
              <a:rPr lang="en-US"/>
              <a:t>Heb je veranderingen opgemerkt in de motivatie of deelname van studenten als ze werken aan authentieke, praktische taken?</a:t>
            </a:r>
            <a:endParaRPr/>
          </a:p>
          <a:p>
            <a:pPr marL="457200" lvl="0" indent="-298450" algn="l" rtl="0">
              <a:lnSpc>
                <a:spcPct val="115000"/>
              </a:lnSpc>
              <a:spcBef>
                <a:spcPts val="0"/>
              </a:spcBef>
              <a:spcAft>
                <a:spcPts val="0"/>
              </a:spcAft>
              <a:buClr>
                <a:schemeClr val="dk1"/>
              </a:buClr>
              <a:buSzPts val="1100"/>
              <a:buChar char="●"/>
            </a:pPr>
            <a:r>
              <a:rPr lang="en-US"/>
              <a:t>Tegen welke barrières loop je aan als je probeert relevantie voor de echte wereld in je lessen te brengen?</a:t>
            </a:r>
            <a:endParaRPr/>
          </a:p>
          <a:p>
            <a:pPr marL="457200" lvl="0" indent="-317500" algn="l" rtl="0">
              <a:lnSpc>
                <a:spcPct val="115000"/>
              </a:lnSpc>
              <a:spcBef>
                <a:spcPts val="0"/>
              </a:spcBef>
              <a:spcAft>
                <a:spcPts val="0"/>
              </a:spcAft>
              <a:buSzPts val="1400"/>
              <a:buChar char="●"/>
            </a:pPr>
            <a:r>
              <a:rPr lang="en-US"/>
              <a:t>Het TINKER raamwerk presenteert 9 elementen van authentiek leren. Welke daarvan gebruik je al in je lessen? Kun je een voorbeeld geven?</a:t>
            </a:r>
            <a:endParaRPr/>
          </a:p>
          <a:p>
            <a:pPr marL="457200" lvl="0" indent="-317500" algn="l" rtl="0">
              <a:lnSpc>
                <a:spcPct val="115000"/>
              </a:lnSpc>
              <a:spcBef>
                <a:spcPts val="0"/>
              </a:spcBef>
              <a:spcAft>
                <a:spcPts val="0"/>
              </a:spcAft>
              <a:buSzPts val="1400"/>
              <a:buChar char="●"/>
            </a:pPr>
            <a:r>
              <a:rPr lang="en-US"/>
              <a:t>Welke van deze elementen vind je het moeilijkst te integreren in je lesplanning? Waarom?</a:t>
            </a:r>
            <a:endParaRPr/>
          </a:p>
          <a:p>
            <a:pPr marL="457200" lvl="0" indent="-317500" algn="l" rtl="0">
              <a:lnSpc>
                <a:spcPct val="115000"/>
              </a:lnSpc>
              <a:spcBef>
                <a:spcPts val="0"/>
              </a:spcBef>
              <a:spcAft>
                <a:spcPts val="0"/>
              </a:spcAft>
              <a:buSzPts val="1400"/>
              <a:buChar char="●"/>
            </a:pPr>
            <a:r>
              <a:rPr lang="en-US" sz="1100">
                <a:latin typeface="Arial"/>
                <a:ea typeface="Arial"/>
                <a:cs typeface="Arial"/>
                <a:sym typeface="Arial"/>
              </a:rPr>
              <a:t>Hoe zouden de ideeën van </a:t>
            </a:r>
            <a:r>
              <a:rPr lang="en-US" sz="1100" i="1">
                <a:latin typeface="Arial"/>
                <a:ea typeface="Arial"/>
                <a:cs typeface="Arial"/>
                <a:sym typeface="Arial"/>
              </a:rPr>
              <a:t>authentieke context </a:t>
            </a:r>
            <a:r>
              <a:rPr lang="en-US" sz="1100">
                <a:latin typeface="Arial"/>
                <a:ea typeface="Arial"/>
                <a:cs typeface="Arial"/>
                <a:sym typeface="Arial"/>
              </a:rPr>
              <a:t>of </a:t>
            </a:r>
            <a:r>
              <a:rPr lang="en-US" sz="1100" i="1">
                <a:latin typeface="Arial"/>
                <a:ea typeface="Arial"/>
                <a:cs typeface="Arial"/>
                <a:sym typeface="Arial"/>
              </a:rPr>
              <a:t>expertprestaties </a:t>
            </a:r>
            <a:r>
              <a:rPr lang="en-US" sz="1100">
                <a:latin typeface="Arial"/>
                <a:ea typeface="Arial"/>
                <a:cs typeface="Arial"/>
                <a:sym typeface="Arial"/>
              </a:rPr>
              <a:t>eruit </a:t>
            </a:r>
            <a:r>
              <a:rPr lang="en-US" sz="1100">
                <a:latin typeface="Arial"/>
                <a:ea typeface="Arial"/>
                <a:cs typeface="Arial"/>
                <a:sym typeface="Arial"/>
              </a:rPr>
              <a:t>kunnen </a:t>
            </a:r>
            <a:r>
              <a:rPr lang="en-US" sz="1100">
                <a:latin typeface="Arial"/>
                <a:ea typeface="Arial"/>
                <a:cs typeface="Arial"/>
                <a:sym typeface="Arial"/>
              </a:rPr>
              <a:t>zien in jouw praktijk als informaticus?</a:t>
            </a:r>
            <a:endParaRPr/>
          </a:p>
        </p:txBody>
      </p:sp>
      <p:sp>
        <p:nvSpPr>
          <p:cNvPr id="138" name="Google Shape;138;p10:notes"/>
          <p:cNvSpPr txBox="1"/>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158" name="Shape 158"/>
        <p:cNvGrpSpPr/>
        <p:nvPr/>
      </p:nvGrpSpPr>
      <p:grpSpPr>
        <a:xfrm>
          <a:off x="0" y="0"/>
          <a:ext cx="0" cy="0"/>
          <a:chOff x="0" y="0"/>
          <a:chExt cx="0" cy="0"/>
        </a:xfrm>
      </p:grpSpPr>
      <p:sp>
        <p:nvSpPr>
          <p:cNvPr id="159" name="Google Shape;159;p11: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 name="Google Shape;160;p11:notes"/>
          <p:cNvSpPr txBox="1"/>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1000"/>
              </a:spcAft>
              <a:buClr>
                <a:schemeClr val="dk1"/>
              </a:buClr>
              <a:buSzPts val="1100"/>
              <a:buFont typeface="Arial"/>
              <a:buNone/>
            </a:pPr>
            <a:r>
              <a:rPr lang="en-US" sz="1100" u="sng">
                <a:solidFill>
                  <a:srgbClr val="1155CC"/>
                </a:solidFill>
                <a:hlinkClick r:id="rId2">
                  <a:extLst>
                    <a:ext uri="{A12FA001-AC4F-418D-AE19-62706E023703}">
                      <ahyp:hlinkClr val="tx"/>
                    </a:ext>
                  </a:extLst>
                </a:hlinkClick>
              </a:rPr>
              <a:t>https://www.youtube.com/watch?v=G3IL0J3XMbA</a:t>
            </a:r>
            <a:endParaRPr/>
          </a:p>
        </p:txBody>
      </p:sp>
      <p:sp>
        <p:nvSpPr>
          <p:cNvPr id="161" name="Google Shape;161;p11:notes"/>
          <p:cNvSpPr txBox="1"/>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167" name="Shape 167"/>
        <p:cNvGrpSpPr/>
        <p:nvPr/>
      </p:nvGrpSpPr>
      <p:grpSpPr>
        <a:xfrm>
          <a:off x="0" y="0"/>
          <a:ext cx="0" cy="0"/>
          <a:chOff x="0" y="0"/>
          <a:chExt cx="0" cy="0"/>
        </a:xfrm>
      </p:grpSpPr>
      <p:sp>
        <p:nvSpPr>
          <p:cNvPr id="168" name="Google Shape;168;p12: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9" name="Google Shape;169;p12:notes"/>
          <p:cNvSpPr txBox="1"/>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t/>
            </a:r>
            <a:endParaRPr/>
          </a:p>
        </p:txBody>
      </p:sp>
      <p:sp>
        <p:nvSpPr>
          <p:cNvPr id="170" name="Google Shape;170;p12:notes"/>
          <p:cNvSpPr txBox="1"/>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177" name="Shape 177"/>
        <p:cNvGrpSpPr/>
        <p:nvPr/>
      </p:nvGrpSpPr>
      <p:grpSpPr>
        <a:xfrm>
          <a:off x="0" y="0"/>
          <a:ext cx="0" cy="0"/>
          <a:chOff x="0" y="0"/>
          <a:chExt cx="0" cy="0"/>
        </a:xfrm>
      </p:grpSpPr>
      <p:sp>
        <p:nvSpPr>
          <p:cNvPr id="178" name="Google Shape;178;p13: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Google Shape;179;p13:notes"/>
          <p:cNvSpPr txBox="1"/>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t/>
            </a:r>
            <a:endParaRPr/>
          </a:p>
        </p:txBody>
      </p:sp>
      <p:sp>
        <p:nvSpPr>
          <p:cNvPr id="180" name="Google Shape;180;p13:notes"/>
          <p:cNvSpPr txBox="1"/>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184" name="Shape 184"/>
        <p:cNvGrpSpPr/>
        <p:nvPr/>
      </p:nvGrpSpPr>
      <p:grpSpPr>
        <a:xfrm>
          <a:off x="0" y="0"/>
          <a:ext cx="0" cy="0"/>
          <a:chOff x="0" y="0"/>
          <a:chExt cx="0" cy="0"/>
        </a:xfrm>
      </p:grpSpPr>
      <p:sp>
        <p:nvSpPr>
          <p:cNvPr id="185" name="Google Shape;185;p14: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Google Shape;186;p14:notes"/>
          <p:cNvSpPr txBox="1"/>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t/>
            </a:r>
            <a:endParaRPr/>
          </a:p>
        </p:txBody>
      </p:sp>
      <p:sp>
        <p:nvSpPr>
          <p:cNvPr id="187" name="Google Shape;187;p14:notes"/>
          <p:cNvSpPr txBox="1"/>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207" name="Shape 207"/>
        <p:cNvGrpSpPr/>
        <p:nvPr/>
      </p:nvGrpSpPr>
      <p:grpSpPr>
        <a:xfrm>
          <a:off x="0" y="0"/>
          <a:ext cx="0" cy="0"/>
          <a:chOff x="0" y="0"/>
          <a:chExt cx="0" cy="0"/>
        </a:xfrm>
      </p:grpSpPr>
      <p:sp>
        <p:nvSpPr>
          <p:cNvPr id="208" name="Google Shape;208;p15: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9" name="Google Shape;209;p15:notes"/>
          <p:cNvSpPr txBox="1"/>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Gedetailleerde tekst voor lerarenopleiders staat hier...</a:t>
            </a:r>
            <a:endParaRPr/>
          </a:p>
        </p:txBody>
      </p:sp>
      <p:sp>
        <p:nvSpPr>
          <p:cNvPr id="210" name="Google Shape;210;p15:notes"/>
          <p:cNvSpPr txBox="1"/>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220" name="Shape 220"/>
        <p:cNvGrpSpPr/>
        <p:nvPr/>
      </p:nvGrpSpPr>
      <p:grpSpPr>
        <a:xfrm>
          <a:off x="0" y="0"/>
          <a:ext cx="0" cy="0"/>
          <a:chOff x="0" y="0"/>
          <a:chExt cx="0" cy="0"/>
        </a:xfrm>
      </p:grpSpPr>
      <p:sp>
        <p:nvSpPr>
          <p:cNvPr id="221" name="Google Shape;221;p16: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p16:notes"/>
          <p:cNvSpPr txBox="1"/>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Gedetailleerde tekst voor lerarenopleiders staat hier...</a:t>
            </a:r>
            <a:endParaRPr/>
          </a:p>
        </p:txBody>
      </p:sp>
      <p:sp>
        <p:nvSpPr>
          <p:cNvPr id="223" name="Google Shape;223;p16:notes"/>
          <p:cNvSpPr txBox="1"/>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233" name="Shape 233"/>
        <p:cNvGrpSpPr/>
        <p:nvPr/>
      </p:nvGrpSpPr>
      <p:grpSpPr>
        <a:xfrm>
          <a:off x="0" y="0"/>
          <a:ext cx="0" cy="0"/>
          <a:chOff x="0" y="0"/>
          <a:chExt cx="0" cy="0"/>
        </a:xfrm>
      </p:grpSpPr>
      <p:sp>
        <p:nvSpPr>
          <p:cNvPr id="234" name="Google Shape;234;p17: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Google Shape;235;p17:notes"/>
          <p:cNvSpPr txBox="1"/>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Gedetailleerde tekst voor lerarenopleiders staat hier...</a:t>
            </a:r>
            <a:endParaRPr/>
          </a:p>
        </p:txBody>
      </p:sp>
      <p:sp>
        <p:nvSpPr>
          <p:cNvPr id="236" name="Google Shape;236;p17:notes"/>
          <p:cNvSpPr txBox="1"/>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246" name="Shape 246"/>
        <p:cNvGrpSpPr/>
        <p:nvPr/>
      </p:nvGrpSpPr>
      <p:grpSpPr>
        <a:xfrm>
          <a:off x="0" y="0"/>
          <a:ext cx="0" cy="0"/>
          <a:chOff x="0" y="0"/>
          <a:chExt cx="0" cy="0"/>
        </a:xfrm>
      </p:grpSpPr>
      <p:sp>
        <p:nvSpPr>
          <p:cNvPr id="247" name="Google Shape;247;p18: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 name="Google Shape;248;p18:notes"/>
          <p:cNvSpPr txBox="1"/>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Gedetailleerde tekst voor lerarenopleiders staat hier...</a:t>
            </a:r>
            <a:endParaRPr/>
          </a:p>
        </p:txBody>
      </p:sp>
      <p:sp>
        <p:nvSpPr>
          <p:cNvPr id="249" name="Google Shape;249;p18:notes"/>
          <p:cNvSpPr txBox="1"/>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259" name="Shape 259"/>
        <p:cNvGrpSpPr/>
        <p:nvPr/>
      </p:nvGrpSpPr>
      <p:grpSpPr>
        <a:xfrm>
          <a:off x="0" y="0"/>
          <a:ext cx="0" cy="0"/>
          <a:chOff x="0" y="0"/>
          <a:chExt cx="0" cy="0"/>
        </a:xfrm>
      </p:grpSpPr>
      <p:sp>
        <p:nvSpPr>
          <p:cNvPr id="260" name="Google Shape;260;p19: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p19:notes"/>
          <p:cNvSpPr txBox="1"/>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Gedetailleerde tekst voor lerarenopleiders staat hier...</a:t>
            </a:r>
            <a:endParaRPr/>
          </a:p>
        </p:txBody>
      </p:sp>
      <p:sp>
        <p:nvSpPr>
          <p:cNvPr id="262" name="Google Shape;262;p19:notes"/>
          <p:cNvSpPr txBox="1"/>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63" name="Shape 63"/>
        <p:cNvGrpSpPr/>
        <p:nvPr/>
      </p:nvGrpSpPr>
      <p:grpSpPr>
        <a:xfrm>
          <a:off x="0" y="0"/>
          <a:ext cx="0" cy="0"/>
          <a:chOff x="0" y="0"/>
          <a:chExt cx="0" cy="0"/>
        </a:xfrm>
      </p:grpSpPr>
      <p:sp>
        <p:nvSpPr>
          <p:cNvPr id="64" name="Google Shape;64;p2:notes"/>
          <p:cNvSpPr txBox="1"/>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t/>
            </a:r>
            <a:endParaRPr/>
          </a:p>
        </p:txBody>
      </p:sp>
      <p:sp>
        <p:nvSpPr>
          <p:cNvPr id="65" name="Google Shape;65;p2: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272" name="Shape 272"/>
        <p:cNvGrpSpPr/>
        <p:nvPr/>
      </p:nvGrpSpPr>
      <p:grpSpPr>
        <a:xfrm>
          <a:off x="0" y="0"/>
          <a:ext cx="0" cy="0"/>
          <a:chOff x="0" y="0"/>
          <a:chExt cx="0" cy="0"/>
        </a:xfrm>
      </p:grpSpPr>
      <p:sp>
        <p:nvSpPr>
          <p:cNvPr id="273" name="Google Shape;273;p20: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4" name="Google Shape;274;p20:notes"/>
          <p:cNvSpPr txBox="1"/>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Gedetailleerde tekst voor lerarenopleiders staat hier...</a:t>
            </a:r>
            <a:endParaRPr/>
          </a:p>
        </p:txBody>
      </p:sp>
      <p:sp>
        <p:nvSpPr>
          <p:cNvPr id="275" name="Google Shape;275;p20:notes"/>
          <p:cNvSpPr txBox="1"/>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285" name="Shape 285"/>
        <p:cNvGrpSpPr/>
        <p:nvPr/>
      </p:nvGrpSpPr>
      <p:grpSpPr>
        <a:xfrm>
          <a:off x="0" y="0"/>
          <a:ext cx="0" cy="0"/>
          <a:chOff x="0" y="0"/>
          <a:chExt cx="0" cy="0"/>
        </a:xfrm>
      </p:grpSpPr>
      <p:sp>
        <p:nvSpPr>
          <p:cNvPr id="286" name="Google Shape;286;p21: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7" name="Google Shape;287;p21:notes"/>
          <p:cNvSpPr txBox="1"/>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Gedetailleerde tekst voor lerarenopleiders staat hier...</a:t>
            </a:r>
            <a:endParaRPr/>
          </a:p>
        </p:txBody>
      </p:sp>
      <p:sp>
        <p:nvSpPr>
          <p:cNvPr id="288" name="Google Shape;288;p21:notes"/>
          <p:cNvSpPr txBox="1"/>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298" name="Shape 298"/>
        <p:cNvGrpSpPr/>
        <p:nvPr/>
      </p:nvGrpSpPr>
      <p:grpSpPr>
        <a:xfrm>
          <a:off x="0" y="0"/>
          <a:ext cx="0" cy="0"/>
          <a:chOff x="0" y="0"/>
          <a:chExt cx="0" cy="0"/>
        </a:xfrm>
      </p:grpSpPr>
      <p:sp>
        <p:nvSpPr>
          <p:cNvPr id="299" name="Google Shape;299;p22: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p22:notes"/>
          <p:cNvSpPr txBox="1"/>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Gedetailleerde tekst voor lerarenopleiders staat hier...</a:t>
            </a:r>
            <a:endParaRPr/>
          </a:p>
        </p:txBody>
      </p:sp>
      <p:sp>
        <p:nvSpPr>
          <p:cNvPr id="301" name="Google Shape;301;p22:notes"/>
          <p:cNvSpPr txBox="1"/>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311" name="Shape 311"/>
        <p:cNvGrpSpPr/>
        <p:nvPr/>
      </p:nvGrpSpPr>
      <p:grpSpPr>
        <a:xfrm>
          <a:off x="0" y="0"/>
          <a:ext cx="0" cy="0"/>
          <a:chOff x="0" y="0"/>
          <a:chExt cx="0" cy="0"/>
        </a:xfrm>
      </p:grpSpPr>
      <p:sp>
        <p:nvSpPr>
          <p:cNvPr id="312" name="Google Shape;312;p23: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3:notes"/>
          <p:cNvSpPr txBox="1"/>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Gedetailleerde tekst voor lerarenopleiders staat hier...</a:t>
            </a:r>
            <a:endParaRPr/>
          </a:p>
        </p:txBody>
      </p:sp>
      <p:sp>
        <p:nvSpPr>
          <p:cNvPr id="314" name="Google Shape;314;p23:notes"/>
          <p:cNvSpPr txBox="1"/>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324" name="Shape 324"/>
        <p:cNvGrpSpPr/>
        <p:nvPr/>
      </p:nvGrpSpPr>
      <p:grpSpPr>
        <a:xfrm>
          <a:off x="0" y="0"/>
          <a:ext cx="0" cy="0"/>
          <a:chOff x="0" y="0"/>
          <a:chExt cx="0" cy="0"/>
        </a:xfrm>
      </p:grpSpPr>
      <p:sp>
        <p:nvSpPr>
          <p:cNvPr id="325" name="Google Shape;325;p24: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6" name="Google Shape;326;p24:notes"/>
          <p:cNvSpPr txBox="1"/>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571500" lvl="0" indent="-203200" algn="l" rtl="0">
              <a:lnSpc>
                <a:spcPct val="90000"/>
              </a:lnSpc>
              <a:spcBef>
                <a:spcPts val="1000"/>
              </a:spcBef>
              <a:spcAft>
                <a:spcPts val="0"/>
              </a:spcAft>
              <a:buClr>
                <a:srgbClr val="2B454E"/>
              </a:buClr>
              <a:buSzPts val="2200"/>
              <a:buFont typeface="Arial"/>
              <a:buNone/>
            </a:pPr>
            <a:r>
              <a:rPr lang="en-US" sz="2200">
                <a:solidFill>
                  <a:srgbClr val="2B454E"/>
                </a:solidFill>
              </a:rPr>
              <a:t>Bij het schetsen van de principes van authentiek leren moet ook een progressie van het basisonderwijs naar het lager secundair onderwijs worden gedocumenteerd. Leerkrachten zouden bijvoorbeeld het volgende kunnen overwegen:</a:t>
            </a:r>
            <a:endParaRPr sz="2200">
              <a:solidFill>
                <a:srgbClr val="2B454E"/>
              </a:solidFill>
            </a:endParaRPr>
          </a:p>
          <a:p>
            <a:pPr marL="571500" lvl="0" indent="-203200" algn="l" rtl="0">
              <a:lnSpc>
                <a:spcPct val="90000"/>
              </a:lnSpc>
              <a:spcBef>
                <a:spcPts val="1000"/>
              </a:spcBef>
              <a:spcAft>
                <a:spcPts val="0"/>
              </a:spcAft>
              <a:buClr>
                <a:srgbClr val="2B454E"/>
              </a:buClr>
              <a:buSzPts val="2200"/>
              <a:buFont typeface="Arial"/>
              <a:buNone/>
            </a:pPr>
            <a:r>
              <a:rPr lang="en-US" sz="2200">
                <a:solidFill>
                  <a:srgbClr val="2B454E"/>
                </a:solidFill>
              </a:rPr>
              <a:t>Authentieke taken en activiteiten: Authentiek leren benadrukt het gebruik van complexe, slecht gedefinieerde taken die levensechte situaties weerspiegelen. Voor jongere leerlingen (basisonderwijs) kunnen taken beginnen als op ontdekking gebaseerde activiteiten, waardoor ze onderwerpen met enige structuur kunnen verkennen. Naarmate ze doorstromen naar het secundair onderwijs, worden de taken complexer en moeten leerlingen zich rechtstreeks bezighouden met abstracte concepten zoals informatica, wat diepere probleemoplossende en kritische denkvaardigheden aanmoedigt.</a:t>
            </a:r>
            <a:endParaRPr sz="2200">
              <a:solidFill>
                <a:srgbClr val="2B454E"/>
              </a:solidFill>
            </a:endParaRPr>
          </a:p>
          <a:p>
            <a:pPr marL="571500" lvl="0" indent="-203200" algn="l" rtl="0">
              <a:lnSpc>
                <a:spcPct val="90000"/>
              </a:lnSpc>
              <a:spcBef>
                <a:spcPts val="1000"/>
              </a:spcBef>
              <a:spcAft>
                <a:spcPts val="0"/>
              </a:spcAft>
              <a:buClr>
                <a:srgbClr val="2B454E"/>
              </a:buClr>
              <a:buSzPts val="2200"/>
              <a:buFont typeface="Arial"/>
              <a:buNone/>
            </a:pPr>
            <a:r>
              <a:rPr lang="en-US" sz="2200">
                <a:solidFill>
                  <a:srgbClr val="2B454E"/>
                </a:solidFill>
              </a:rPr>
              <a:t>Steigers: In de eerste fasen van het onderwijs is er sprake van een aanzienlijke mate van steigerwerk, waarbij de leerkrachten de leerprocessen van de leerlingen ondersteunen. Als leerlingen naar het voortgezet onderwijs gaan, worden ze zelfstandiger in hun leren. Authentieke leeromgevingen ondersteunen deze overgang door zelfstandig denken aan te moedigen, vooral door zich bezig te houden met steeds abstractere en vakspecifieke inhoud.</a:t>
            </a:r>
            <a:endParaRPr/>
          </a:p>
        </p:txBody>
      </p:sp>
      <p:sp>
        <p:nvSpPr>
          <p:cNvPr id="327" name="Google Shape;327;p24:notes"/>
          <p:cNvSpPr txBox="1"/>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331" name="Shape 331"/>
        <p:cNvGrpSpPr/>
        <p:nvPr/>
      </p:nvGrpSpPr>
      <p:grpSpPr>
        <a:xfrm>
          <a:off x="0" y="0"/>
          <a:ext cx="0" cy="0"/>
          <a:chOff x="0" y="0"/>
          <a:chExt cx="0" cy="0"/>
        </a:xfrm>
      </p:grpSpPr>
      <p:sp>
        <p:nvSpPr>
          <p:cNvPr id="332" name="Google Shape;332;p25:notes"/>
          <p:cNvSpPr txBox="1"/>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t/>
            </a:r>
            <a:endParaRPr/>
          </a:p>
        </p:txBody>
      </p:sp>
      <p:sp>
        <p:nvSpPr>
          <p:cNvPr id="333" name="Google Shape;333;p25: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338" name="Shape 338"/>
        <p:cNvGrpSpPr/>
        <p:nvPr/>
      </p:nvGrpSpPr>
      <p:grpSpPr>
        <a:xfrm>
          <a:off x="0" y="0"/>
          <a:ext cx="0" cy="0"/>
          <a:chOff x="0" y="0"/>
          <a:chExt cx="0" cy="0"/>
        </a:xfrm>
      </p:grpSpPr>
      <p:sp>
        <p:nvSpPr>
          <p:cNvPr id="339" name="Google Shape;339;p26:notes"/>
          <p:cNvSpPr txBox="1"/>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t/>
            </a:r>
            <a:endParaRPr/>
          </a:p>
        </p:txBody>
      </p:sp>
      <p:sp>
        <p:nvSpPr>
          <p:cNvPr id="340" name="Google Shape;340;p26: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345" name="Shape 345"/>
        <p:cNvGrpSpPr/>
        <p:nvPr/>
      </p:nvGrpSpPr>
      <p:grpSpPr>
        <a:xfrm>
          <a:off x="0" y="0"/>
          <a:ext cx="0" cy="0"/>
          <a:chOff x="0" y="0"/>
          <a:chExt cx="0" cy="0"/>
        </a:xfrm>
      </p:grpSpPr>
      <p:sp>
        <p:nvSpPr>
          <p:cNvPr id="346" name="Google Shape;346;p27:notes"/>
          <p:cNvSpPr txBox="1"/>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t/>
            </a:r>
            <a:endParaRPr/>
          </a:p>
        </p:txBody>
      </p:sp>
      <p:sp>
        <p:nvSpPr>
          <p:cNvPr id="347" name="Google Shape;347;p27: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353" name="Shape 353"/>
        <p:cNvGrpSpPr/>
        <p:nvPr/>
      </p:nvGrpSpPr>
      <p:grpSpPr>
        <a:xfrm>
          <a:off x="0" y="0"/>
          <a:ext cx="0" cy="0"/>
          <a:chOff x="0" y="0"/>
          <a:chExt cx="0" cy="0"/>
        </a:xfrm>
      </p:grpSpPr>
      <p:sp>
        <p:nvSpPr>
          <p:cNvPr id="354" name="Google Shape;354;p28:notes"/>
          <p:cNvSpPr txBox="1"/>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t/>
            </a:r>
            <a:endParaRPr/>
          </a:p>
        </p:txBody>
      </p:sp>
      <p:sp>
        <p:nvSpPr>
          <p:cNvPr id="355" name="Google Shape;355;p28: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359" name="Shape 359"/>
        <p:cNvGrpSpPr/>
        <p:nvPr/>
      </p:nvGrpSpPr>
      <p:grpSpPr>
        <a:xfrm>
          <a:off x="0" y="0"/>
          <a:ext cx="0" cy="0"/>
          <a:chOff x="0" y="0"/>
          <a:chExt cx="0" cy="0"/>
        </a:xfrm>
      </p:grpSpPr>
      <p:sp>
        <p:nvSpPr>
          <p:cNvPr id="360" name="Google Shape;360;p29: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1" name="Google Shape;361;p29:notes"/>
          <p:cNvSpPr txBox="1"/>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r>
              <a:t/>
            </a:r>
            <a:endParaRPr/>
          </a:p>
        </p:txBody>
      </p:sp>
      <p:sp>
        <p:nvSpPr>
          <p:cNvPr id="362" name="Google Shape;362;p29:notes"/>
          <p:cNvSpPr txBox="1"/>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69" name="Shape 69"/>
        <p:cNvGrpSpPr/>
        <p:nvPr/>
      </p:nvGrpSpPr>
      <p:grpSpPr>
        <a:xfrm>
          <a:off x="0" y="0"/>
          <a:ext cx="0" cy="0"/>
          <a:chOff x="0" y="0"/>
          <a:chExt cx="0" cy="0"/>
        </a:xfrm>
      </p:grpSpPr>
      <p:sp>
        <p:nvSpPr>
          <p:cNvPr id="70" name="Google Shape;70;p3:notes"/>
          <p:cNvSpPr txBox="1"/>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t/>
            </a:r>
            <a:endParaRPr/>
          </a:p>
        </p:txBody>
      </p:sp>
      <p:sp>
        <p:nvSpPr>
          <p:cNvPr id="71" name="Google Shape;71;p3: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366" name="Shape 366"/>
        <p:cNvGrpSpPr/>
        <p:nvPr/>
      </p:nvGrpSpPr>
      <p:grpSpPr>
        <a:xfrm>
          <a:off x="0" y="0"/>
          <a:ext cx="0" cy="0"/>
          <a:chOff x="0" y="0"/>
          <a:chExt cx="0" cy="0"/>
        </a:xfrm>
      </p:grpSpPr>
      <p:sp>
        <p:nvSpPr>
          <p:cNvPr id="367" name="Google Shape;367;p30:notes"/>
          <p:cNvSpPr txBox="1"/>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t/>
            </a:r>
            <a:endParaRPr/>
          </a:p>
        </p:txBody>
      </p:sp>
      <p:sp>
        <p:nvSpPr>
          <p:cNvPr id="368" name="Google Shape;368;p30: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75" name="Shape 75"/>
        <p:cNvGrpSpPr/>
        <p:nvPr/>
      </p:nvGrpSpPr>
      <p:grpSpPr>
        <a:xfrm>
          <a:off x="0" y="0"/>
          <a:ext cx="0" cy="0"/>
          <a:chOff x="0" y="0"/>
          <a:chExt cx="0" cy="0"/>
        </a:xfrm>
      </p:grpSpPr>
      <p:sp>
        <p:nvSpPr>
          <p:cNvPr id="76" name="Google Shape;76;p4: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 name="Google Shape;77;p4:notes"/>
          <p:cNvSpPr txBox="1"/>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t/>
            </a:r>
            <a:endParaRPr/>
          </a:p>
        </p:txBody>
      </p:sp>
      <p:sp>
        <p:nvSpPr>
          <p:cNvPr id="78" name="Google Shape;78;p4:notes"/>
          <p:cNvSpPr txBox="1"/>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82" name="Shape 82"/>
        <p:cNvGrpSpPr/>
        <p:nvPr/>
      </p:nvGrpSpPr>
      <p:grpSpPr>
        <a:xfrm>
          <a:off x="0" y="0"/>
          <a:ext cx="0" cy="0"/>
          <a:chOff x="0" y="0"/>
          <a:chExt cx="0" cy="0"/>
        </a:xfrm>
      </p:grpSpPr>
      <p:sp>
        <p:nvSpPr>
          <p:cNvPr id="83" name="Google Shape;83;p5: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 name="Google Shape;84;p5:notes"/>
          <p:cNvSpPr txBox="1"/>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Gedetailleerde tekst voor lerarenopleiders staat hier...</a:t>
            </a:r>
            <a:endParaRPr sz="2200">
              <a:solidFill>
                <a:srgbClr val="2B454E"/>
              </a:solidFill>
            </a:endParaRPr>
          </a:p>
          <a:p>
            <a:pPr marL="0" lvl="0" indent="0" algn="l" rtl="0">
              <a:lnSpc>
                <a:spcPct val="90000"/>
              </a:lnSpc>
              <a:spcBef>
                <a:spcPts val="1000"/>
              </a:spcBef>
              <a:spcAft>
                <a:spcPts val="0"/>
              </a:spcAft>
              <a:buSzPts val="1400"/>
              <a:buNone/>
            </a:pPr>
            <a:r>
              <a:t/>
            </a: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r>
              <a:t/>
            </a:r>
            <a:endParaRPr/>
          </a:p>
        </p:txBody>
      </p:sp>
      <p:sp>
        <p:nvSpPr>
          <p:cNvPr id="85" name="Google Shape;85;p5:notes"/>
          <p:cNvSpPr txBox="1"/>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92" name="Shape 92"/>
        <p:cNvGrpSpPr/>
        <p:nvPr/>
      </p:nvGrpSpPr>
      <p:grpSpPr>
        <a:xfrm>
          <a:off x="0" y="0"/>
          <a:ext cx="0" cy="0"/>
          <a:chOff x="0" y="0"/>
          <a:chExt cx="0" cy="0"/>
        </a:xfrm>
      </p:grpSpPr>
      <p:sp>
        <p:nvSpPr>
          <p:cNvPr id="93" name="Google Shape;93;p6: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 name="Google Shape;94;p6:notes"/>
          <p:cNvSpPr txBox="1"/>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Gedetailleerde tekst voor lerarenopleiders staat hier...</a:t>
            </a:r>
            <a:endParaRPr sz="2200">
              <a:solidFill>
                <a:srgbClr val="2B454E"/>
              </a:solidFill>
            </a:endParaRPr>
          </a:p>
          <a:p>
            <a:pPr marL="0" lvl="0" indent="0" algn="l" rtl="0">
              <a:lnSpc>
                <a:spcPct val="90000"/>
              </a:lnSpc>
              <a:spcBef>
                <a:spcPts val="1000"/>
              </a:spcBef>
              <a:spcAft>
                <a:spcPts val="0"/>
              </a:spcAft>
              <a:buSzPts val="1400"/>
              <a:buNone/>
            </a:pPr>
            <a:r>
              <a:t/>
            </a: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r>
              <a:t/>
            </a:r>
            <a:endParaRPr/>
          </a:p>
        </p:txBody>
      </p:sp>
      <p:sp>
        <p:nvSpPr>
          <p:cNvPr id="95" name="Google Shape;95;p6:notes"/>
          <p:cNvSpPr txBox="1"/>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101" name="Shape 101"/>
        <p:cNvGrpSpPr/>
        <p:nvPr/>
      </p:nvGrpSpPr>
      <p:grpSpPr>
        <a:xfrm>
          <a:off x="0" y="0"/>
          <a:ext cx="0" cy="0"/>
          <a:chOff x="0" y="0"/>
          <a:chExt cx="0" cy="0"/>
        </a:xfrm>
      </p:grpSpPr>
      <p:sp>
        <p:nvSpPr>
          <p:cNvPr id="102" name="Google Shape;102;p7: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 name="Google Shape;103;p7:notes"/>
          <p:cNvSpPr txBox="1"/>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317500" algn="l" rtl="0">
              <a:lnSpc>
                <a:spcPct val="100000"/>
              </a:lnSpc>
              <a:spcBef>
                <a:spcPts val="0"/>
              </a:spcBef>
              <a:spcAft>
                <a:spcPts val="0"/>
              </a:spcAft>
              <a:buClr>
                <a:srgbClr val="2B454E"/>
              </a:buClr>
              <a:buSzPts val="1400"/>
              <a:buChar char="●"/>
            </a:pPr>
            <a:r>
              <a:rPr lang="en-US">
                <a:solidFill>
                  <a:srgbClr val="2B454E"/>
                </a:solidFill>
              </a:rPr>
              <a:t>Traditionele leermodellen zijn sterk gericht op abstracte kennis, memoriseren en gecontextualiseerde instructie ( Resnick 1987)</a:t>
            </a:r>
            <a:endParaRPr>
              <a:solidFill>
                <a:srgbClr val="2B454E"/>
              </a:solidFill>
            </a:endParaRPr>
          </a:p>
          <a:p>
            <a:pPr marL="457200" marR="0" lvl="0" indent="-317500" algn="l" rtl="0">
              <a:lnSpc>
                <a:spcPct val="100000"/>
              </a:lnSpc>
              <a:spcBef>
                <a:spcPts val="0"/>
              </a:spcBef>
              <a:spcAft>
                <a:spcPts val="0"/>
              </a:spcAft>
              <a:buClr>
                <a:srgbClr val="2B454E"/>
              </a:buClr>
              <a:buSzPts val="1400"/>
              <a:buChar char="●"/>
            </a:pPr>
            <a:r>
              <a:rPr lang="en-US">
                <a:solidFill>
                  <a:srgbClr val="2B454E"/>
                </a:solidFill>
              </a:rPr>
              <a:t>Het is gebruikelijk op school om leerlingen abstracte leerstof te zien leren, met de veronderstelling dat leerlingen in staat zullen zijn om de concepten en kennis die ze leren later in het echte leven te verbinden, wat leidt tot de productie van 'inerte kennis', informatie die geleerd maar niet toegepast wordt (Whitehead, 1932). </a:t>
            </a:r>
            <a:endParaRPr>
              <a:solidFill>
                <a:srgbClr val="2B454E"/>
              </a:solidFill>
            </a:endParaRPr>
          </a:p>
          <a:p>
            <a:pPr marL="457200" marR="0" lvl="0" indent="-317500" algn="l" rtl="0">
              <a:lnSpc>
                <a:spcPct val="100000"/>
              </a:lnSpc>
              <a:spcBef>
                <a:spcPts val="0"/>
              </a:spcBef>
              <a:spcAft>
                <a:spcPts val="0"/>
              </a:spcAft>
              <a:buClr>
                <a:srgbClr val="2B454E"/>
              </a:buClr>
              <a:buSzPts val="1400"/>
              <a:buChar char="●"/>
            </a:pPr>
            <a:r>
              <a:rPr lang="en-US">
                <a:solidFill>
                  <a:srgbClr val="2B454E"/>
                </a:solidFill>
              </a:rPr>
              <a:t>Zoals blijkt uit een visueel begrip, zijn traditionele leermodellen typisch uniform, beperkt en rigide. Studenten leren passief informatie in geïsoleerde blokken en volgens Cole (1990) en Herrington en Oliver (2000) zien studenten kennis vaak als louter educatief tenzij het contextueel wordt toegepast.</a:t>
            </a:r>
            <a:endParaRPr>
              <a:solidFill>
                <a:srgbClr val="2B454E"/>
              </a:solidFill>
            </a:endParaRPr>
          </a:p>
          <a:p>
            <a:pPr marL="457200" marR="0" lvl="0" indent="-317500" algn="l" rtl="0">
              <a:lnSpc>
                <a:spcPct val="100000"/>
              </a:lnSpc>
              <a:spcBef>
                <a:spcPts val="0"/>
              </a:spcBef>
              <a:spcAft>
                <a:spcPts val="0"/>
              </a:spcAft>
              <a:buClr>
                <a:srgbClr val="2B454E"/>
              </a:buClr>
              <a:buSzPts val="1400"/>
              <a:buChar char="●"/>
            </a:pPr>
            <a:r>
              <a:rPr lang="en-US">
                <a:solidFill>
                  <a:srgbClr val="2B454E"/>
                </a:solidFill>
              </a:rPr>
              <a:t>Het authentieke leermodel bouwt voort op het traditionele model door authentieke leerervaringen aan te bieden die gebruik maken van voorbeelden uit de echte wereld die in de context kunnen worden toegepast. </a:t>
            </a:r>
            <a:endParaRPr>
              <a:solidFill>
                <a:srgbClr val="2B454E"/>
              </a:solidFill>
            </a:endParaRPr>
          </a:p>
          <a:p>
            <a:pPr marL="457200" marR="0" lvl="0" indent="-317500" algn="l" rtl="0">
              <a:lnSpc>
                <a:spcPct val="100000"/>
              </a:lnSpc>
              <a:spcBef>
                <a:spcPts val="0"/>
              </a:spcBef>
              <a:spcAft>
                <a:spcPts val="0"/>
              </a:spcAft>
              <a:buClr>
                <a:srgbClr val="2B454E"/>
              </a:buClr>
              <a:buSzPts val="1400"/>
              <a:buChar char="●"/>
            </a:pPr>
            <a:r>
              <a:rPr lang="en-US">
                <a:solidFill>
                  <a:srgbClr val="2B454E"/>
                </a:solidFill>
              </a:rPr>
              <a:t>In dit model wordt het leren op veelzijdige en complexe manieren gebruikt, leerlingen kunnen de kennis die ze opdoen direct toepassen op een dynamische, collaboratieve en betekenisvolle manier (Brown, 1997, Cole 1990, Herrington &amp; Oliver, 2000). </a:t>
            </a: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r>
              <a:t/>
            </a: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r>
              <a:t/>
            </a:r>
            <a:endParaRPr/>
          </a:p>
        </p:txBody>
      </p:sp>
      <p:sp>
        <p:nvSpPr>
          <p:cNvPr id="104" name="Google Shape;104;p7:notes"/>
          <p:cNvSpPr txBox="1"/>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109" name="Shape 109"/>
        <p:cNvGrpSpPr/>
        <p:nvPr/>
      </p:nvGrpSpPr>
      <p:grpSpPr>
        <a:xfrm>
          <a:off x="0" y="0"/>
          <a:ext cx="0" cy="0"/>
          <a:chOff x="0" y="0"/>
          <a:chExt cx="0" cy="0"/>
        </a:xfrm>
      </p:grpSpPr>
      <p:sp>
        <p:nvSpPr>
          <p:cNvPr id="110" name="Google Shape;110;p8: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8:notes"/>
          <p:cNvSpPr txBox="1"/>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Clr>
                <a:schemeClr val="dk1"/>
              </a:buClr>
              <a:buSzPts val="1100"/>
              <a:buFont typeface="Arial"/>
              <a:buNone/>
            </a:pPr>
            <a:r>
              <a:rPr lang="en-US" sz="2200">
                <a:solidFill>
                  <a:srgbClr val="2B454E"/>
                </a:solidFill>
              </a:rPr>
              <a:t>Het authentieke leermodel staat in contrast met de traditionele aanpak van uit het hoofd leren, en bevordert in plaats daarvan diepgaand begrip door constructivisme (Piaget, 1975) en sociaal constructivisme (Vygotsky, 1978), gesitueerd leren (Lave &amp; Wenger, 1991; Lave, 1988), praktijkgemeenschappen (Stein et al., 2004) en leergemeenschappen (Scardamalia &amp; Bereiter, 1994).</a:t>
            </a:r>
            <a:endParaRPr sz="2200">
              <a:solidFill>
                <a:srgbClr val="2B454E"/>
              </a:solidFill>
            </a:endParaRPr>
          </a:p>
          <a:p>
            <a:pPr marL="0" lvl="0" indent="0" algn="l" rtl="0">
              <a:lnSpc>
                <a:spcPct val="90000"/>
              </a:lnSpc>
              <a:spcBef>
                <a:spcPts val="1000"/>
              </a:spcBef>
              <a:spcAft>
                <a:spcPts val="0"/>
              </a:spcAft>
              <a:buClr>
                <a:schemeClr val="dk1"/>
              </a:buClr>
              <a:buSzPts val="1100"/>
              <a:buFont typeface="Arial"/>
              <a:buNone/>
            </a:pPr>
            <a:r>
              <a:t/>
            </a:r>
            <a:endParaRPr sz="2200">
              <a:solidFill>
                <a:srgbClr val="2B454E"/>
              </a:solidFill>
            </a:endParaRPr>
          </a:p>
          <a:p>
            <a:pPr marL="0" lvl="0" indent="0" algn="l" rtl="0">
              <a:lnSpc>
                <a:spcPct val="90000"/>
              </a:lnSpc>
              <a:spcBef>
                <a:spcPts val="1000"/>
              </a:spcBef>
              <a:spcAft>
                <a:spcPts val="0"/>
              </a:spcAft>
              <a:buClr>
                <a:schemeClr val="dk1"/>
              </a:buClr>
              <a:buSzPts val="1100"/>
              <a:buFont typeface="Arial"/>
              <a:buNone/>
            </a:pPr>
            <a:r>
              <a:t/>
            </a:r>
            <a:endParaRPr sz="2200">
              <a:solidFill>
                <a:srgbClr val="2B454E"/>
              </a:solidFill>
            </a:endParaRPr>
          </a:p>
          <a:p>
            <a:pPr marL="571500" lvl="0" indent="-203200" algn="l" rtl="0">
              <a:lnSpc>
                <a:spcPct val="90000"/>
              </a:lnSpc>
              <a:spcBef>
                <a:spcPts val="1000"/>
              </a:spcBef>
              <a:spcAft>
                <a:spcPts val="0"/>
              </a:spcAft>
              <a:buClr>
                <a:srgbClr val="2B454E"/>
              </a:buClr>
              <a:buSzPts val="2200"/>
              <a:buFont typeface="Arial"/>
              <a:buNone/>
            </a:pPr>
            <a:r>
              <a:t/>
            </a:r>
            <a:endParaRPr sz="2200">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r>
              <a:t/>
            </a:r>
            <a:endParaRPr/>
          </a:p>
        </p:txBody>
      </p:sp>
      <p:sp>
        <p:nvSpPr>
          <p:cNvPr id="112" name="Google Shape;112;p8:notes"/>
          <p:cNvSpPr txBox="1"/>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showMasterPhAnim="0">
  <p:cSld>
    <p:spTree>
      <p:nvGrpSpPr>
        <p:cNvPr id="128" name="Shape 128"/>
        <p:cNvGrpSpPr/>
        <p:nvPr/>
      </p:nvGrpSpPr>
      <p:grpSpPr>
        <a:xfrm>
          <a:off x="0" y="0"/>
          <a:ext cx="0" cy="0"/>
          <a:chOff x="0" y="0"/>
          <a:chExt cx="0" cy="0"/>
        </a:xfrm>
      </p:grpSpPr>
      <p:sp>
        <p:nvSpPr>
          <p:cNvPr id="129" name="Google Shape;129;p9:notes"/>
          <p:cNvSpPr/>
          <p:nvPr>
            <p:ph type="sldImg" idx="2"/>
          </p:nvPr>
        </p:nvSpPr>
        <p:spPr>
          <a:xfrm>
            <a:off x="685800" y="1143000"/>
            <a:ext cx="5486400" cy="3086100"/>
          </a:xfrm>
          <a:custGeom>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p9:notes"/>
          <p:cNvSpPr txBox="1"/>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Clr>
                <a:schemeClr val="dk1"/>
              </a:buClr>
              <a:buSzPts val="1100"/>
              <a:buFont typeface="Arial"/>
              <a:buNone/>
            </a:pPr>
            <a:r>
              <a:t/>
            </a:r>
            <a:endParaRPr/>
          </a:p>
          <a:p>
            <a:pPr marL="457200" marR="0" lvl="0" indent="-228600" algn="l" rtl="0">
              <a:lnSpc>
                <a:spcPct val="100000"/>
              </a:lnSpc>
              <a:spcBef>
                <a:spcPts val="0"/>
              </a:spcBef>
              <a:spcAft>
                <a:spcPts val="0"/>
              </a:spcAft>
              <a:buClr>
                <a:srgbClr val="000000"/>
              </a:buClr>
              <a:buSzPts val="1400"/>
              <a:buFont typeface="Arial"/>
              <a:buNone/>
            </a:pPr>
            <a:r>
              <a:t/>
            </a:r>
            <a:endParaRPr/>
          </a:p>
        </p:txBody>
      </p:sp>
      <p:sp>
        <p:nvSpPr>
          <p:cNvPr id="131" name="Google Shape;131;p9:notes"/>
          <p:cNvSpPr txBox="1"/>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14.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3.jpg"/><Relationship Id="rId4" Type="http://schemas.openxmlformats.org/officeDocument/2006/relationships/image" Target="../media/image4.png"/><Relationship Id="rId5"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1" Type="http://schemas.openxmlformats.org/officeDocument/2006/relationships/image" Target="../media/image20.png"/><Relationship Id="rId10" Type="http://schemas.openxmlformats.org/officeDocument/2006/relationships/image" Target="../media/image8.png"/><Relationship Id="rId13" Type="http://schemas.openxmlformats.org/officeDocument/2006/relationships/image" Target="../media/image3.png"/><Relationship Id="rId12" Type="http://schemas.openxmlformats.org/officeDocument/2006/relationships/image" Target="../media/image18.png"/><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16.png"/><Relationship Id="rId4" Type="http://schemas.openxmlformats.org/officeDocument/2006/relationships/image" Target="../media/image17.png"/><Relationship Id="rId9" Type="http://schemas.openxmlformats.org/officeDocument/2006/relationships/image" Target="../media/image15.png"/><Relationship Id="rId5" Type="http://schemas.openxmlformats.org/officeDocument/2006/relationships/image" Target="../media/image1.png"/><Relationship Id="rId6" Type="http://schemas.openxmlformats.org/officeDocument/2006/relationships/image" Target="../media/image12.jpg"/><Relationship Id="rId7" Type="http://schemas.openxmlformats.org/officeDocument/2006/relationships/image" Target="../media/image7.png"/><Relationship Id="rId8"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p32"/>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17" name="Google Shape;17;p3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p32"/>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p32"/>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p3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32"/>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3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p3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p33"/>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p33"/>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27" name="Google Shape;27;p33"/>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28" name="Google Shape;28;p33"/>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p33"/>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p33"/>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p33"/>
          <p:cNvSpPr txBox="1"/>
          <p:nvPr>
            <p:ph type="ctrTitle"/>
          </p:nvPr>
        </p:nvSpPr>
        <p:spPr>
          <a:xfrm>
            <a:off x="374726" y="2184268"/>
            <a:ext cx="4899403"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33"/>
          <p:cNvSpPr txBox="1"/>
          <p:nvPr>
            <p:ph idx="1" type="subTitle"/>
          </p:nvPr>
        </p:nvSpPr>
        <p:spPr>
          <a:xfrm>
            <a:off x="401324" y="3651830"/>
            <a:ext cx="4899403"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p33"/>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7" name="Shape 37"/>
        <p:cNvGrpSpPr/>
        <p:nvPr/>
      </p:nvGrpSpPr>
      <p:grpSpPr>
        <a:xfrm>
          <a:off x="0" y="0"/>
          <a:ext cx="0" cy="0"/>
          <a:chOff x="0" y="0"/>
          <a:chExt cx="0" cy="0"/>
        </a:xfrm>
      </p:grpSpPr>
      <p:sp>
        <p:nvSpPr>
          <p:cNvPr id="38" name="Google Shape;38;p3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3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0" name="Shape 40"/>
        <p:cNvGrpSpPr/>
        <p:nvPr/>
      </p:nvGrpSpPr>
      <p:grpSpPr>
        <a:xfrm>
          <a:off x="0" y="0"/>
          <a:ext cx="0" cy="0"/>
          <a:chOff x="0" y="0"/>
          <a:chExt cx="0" cy="0"/>
        </a:xfrm>
      </p:grpSpPr>
      <p:sp>
        <p:nvSpPr>
          <p:cNvPr id="41" name="Google Shape;41;p36"/>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2" name="Google Shape;42;p36"/>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3" name="Google Shape;43;p36"/>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4" name="Google Shape;44;p36"/>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5" name="Google Shape;45;p36"/>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46" name="Google Shape;46;p36"/>
          <p:cNvGrpSpPr/>
          <p:nvPr/>
        </p:nvGrpSpPr>
        <p:grpSpPr>
          <a:xfrm>
            <a:off x="2179811" y="4729766"/>
            <a:ext cx="7832078" cy="1110328"/>
            <a:chOff x="2179603" y="4888792"/>
            <a:chExt cx="7798544" cy="1110328"/>
          </a:xfrm>
        </p:grpSpPr>
        <p:pic>
          <p:nvPicPr>
            <p:cNvPr id="47" name="Google Shape;47;p36"/>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48" name="Google Shape;48;p36"/>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49" name="Google Shape;49;p36"/>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0" name="Google Shape;50;p36"/>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1" name="Google Shape;51;p36"/>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52" name="Google Shape;52;p36"/>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3" name="Google Shape;53;p36"/>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4" name="Google Shape;54;p36"/>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5" name="Google Shape;55;p36"/>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56" name="Google Shape;56;p36"/>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7843"/>
          </a:srgbClr>
        </a:solidFill>
      </p:bgPr>
    </p:bg>
    <p:spTree>
      <p:nvGrpSpPr>
        <p:cNvPr id="9" name="Shape 9"/>
        <p:cNvGrpSpPr/>
        <p:nvPr/>
      </p:nvGrpSpPr>
      <p:grpSpPr>
        <a:xfrm>
          <a:off x="0" y="0"/>
          <a:ext cx="0" cy="0"/>
          <a:chOff x="0" y="0"/>
          <a:chExt cx="0" cy="0"/>
        </a:xfrm>
      </p:grpSpPr>
      <p:sp>
        <p:nvSpPr>
          <p:cNvPr id="10" name="Google Shape;10;p31"/>
          <p:cNvSpPr txBox="1"/>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p:txBody>
      </p:sp>
      <p:sp>
        <p:nvSpPr>
          <p:cNvPr id="11" name="Google Shape;11;p31"/>
          <p:cNvSpPr txBox="1"/>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p:txBody>
      </p:sp>
      <p:sp>
        <p:nvSpPr>
          <p:cNvPr id="12" name="Google Shape;12;p31"/>
          <p:cNvSpPr txBox="1"/>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p:txBody>
      </p:sp>
      <p:sp>
        <p:nvSpPr>
          <p:cNvPr id="13" name="Google Shape;13;p31"/>
          <p:cNvSpPr txBox="1"/>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p:txBody>
      </p:sp>
      <p:sp>
        <p:nvSpPr>
          <p:cNvPr id="14" name="Google Shape;14;p31"/>
          <p:cNvSpPr txBox="1"/>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p34"/>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t/>
            </a:r>
            <a:endParaRPr sz="1800" b="0" i="0" u="none" strike="noStrike" cap="none">
              <a:solidFill>
                <a:schemeClr val="lt1"/>
              </a:solidFill>
              <a:latin typeface="Open Sans"/>
              <a:ea typeface="Open Sans"/>
              <a:cs typeface="Open Sans"/>
              <a:sym typeface="Open Sans"/>
            </a:endParaRPr>
          </a:p>
        </p:txBody>
      </p:sp>
      <p:sp>
        <p:nvSpPr>
          <p:cNvPr id="36" name="Google Shape;36;p34"/>
          <p:cNvSpPr txBox="1"/>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www.youtube.com/watch?v=G3IL0J3XMbA" TargetMode="External"/><Relationship Id="rId4" Type="http://schemas.openxmlformats.org/officeDocument/2006/relationships/image" Target="../media/image22.jpg"/><Relationship Id="rId5" Type="http://schemas.openxmlformats.org/officeDocument/2006/relationships/hyperlink" Target="https://www.youtube.com/watch?v=G3IL0J3XMbA"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5.png"/><Relationship Id="rId4" Type="http://schemas.openxmlformats.org/officeDocument/2006/relationships/hyperlink" Target="https://www.anacostiaws.org/what-we-do/public-policy-advocacy/state-of-the-river-report-card/2021-state-of-the-anacostia-river-full-report.html"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2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34.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3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37.jpg"/><Relationship Id="rId4" Type="http://schemas.openxmlformats.org/officeDocument/2006/relationships/hyperlink" Target="https://www.freepik.com/free-vector/checklist-concept-illustration_5461362.htm#fromView=search&amp;page=1&amp;position=18&amp;uuid=0023ee5a-cda0-4e46-b245-f4669b0cefa2&amp;query=prepared"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hyperlink" Target="https://www.unh.edu/teaching-learning-resource-hub/resources/all?field_unh_resource_category_target_id=All&amp;field_unh_resource_topic_target_id=57&amp;combine="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hyperlink" Target="https://www.youtube.com/watch?v=G3IL0J3XMbA"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1" Type="http://schemas.openxmlformats.org/officeDocument/2006/relationships/image" Target="../media/image18.png"/><Relationship Id="rId10" Type="http://schemas.openxmlformats.org/officeDocument/2006/relationships/image" Target="../media/image20.png"/><Relationship Id="rId12" Type="http://schemas.openxmlformats.org/officeDocument/2006/relationships/image" Target="../media/image3.png"/><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17.png"/><Relationship Id="rId4" Type="http://schemas.openxmlformats.org/officeDocument/2006/relationships/image" Target="../media/image1.png"/><Relationship Id="rId9" Type="http://schemas.openxmlformats.org/officeDocument/2006/relationships/image" Target="../media/image8.png"/><Relationship Id="rId5" Type="http://schemas.openxmlformats.org/officeDocument/2006/relationships/image" Target="../media/image12.jpg"/><Relationship Id="rId6" Type="http://schemas.openxmlformats.org/officeDocument/2006/relationships/image" Target="../media/image7.png"/><Relationship Id="rId7" Type="http://schemas.openxmlformats.org/officeDocument/2006/relationships/image" Target="../media/image9.png"/><Relationship Id="rId8"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hyperlink" Target="https://www.freepik.com/free-vector/student-guy-studying-internet-watching-online-lecture-computer-talking-math-tutor-through-video-call-cartoon-illustration_12699851.htm#fromView=search&amp;page=1&amp;position=29&amp;uuid=f5e4204b-dca3-4e33-a561-e271651ad41e&amp;query=learnin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
          <p:cNvSpPr txBox="1"/>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9444"/>
              <a:buFont typeface="Calibri"/>
              <a:buNone/>
            </a:pPr>
            <a:r>
              <a:rPr lang="en-US"/>
              <a:t>WP3: Docententraining voor authentiek en genderinclusief informaticaonderwijs</a:t>
            </a:r>
            <a:endParaRPr/>
          </a:p>
        </p:txBody>
      </p:sp>
      <p:sp>
        <p:nvSpPr>
          <p:cNvPr id="62" name="Google Shape;62;p1"/>
          <p:cNvSpPr txBox="1"/>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1000"/>
              </a:spcBef>
              <a:spcAft>
                <a:spcPts val="0"/>
              </a:spcAft>
              <a:buClr>
                <a:schemeClr val="dk1"/>
              </a:buClr>
              <a:buSzPts val="1600"/>
              <a:buNone/>
            </a:pPr>
            <a:r>
              <a:rPr lang="en-US"/>
              <a:t>TINKER training voor basis- en secundair onderwijs</a:t>
            </a:r>
            <a:endParaRPr/>
          </a:p>
          <a:p>
            <a:pPr marL="457200" lvl="0" indent="-406400" algn="l" rtl="0">
              <a:lnSpc>
                <a:spcPct val="90000"/>
              </a:lnSpc>
              <a:spcBef>
                <a:spcPts val="1000"/>
              </a:spcBef>
              <a:spcAft>
                <a:spcPts val="0"/>
              </a:spcAft>
              <a:buClr>
                <a:schemeClr val="dk1"/>
              </a:buClr>
              <a:buSzPts val="16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10"/>
          <p:cNvSpPr txBox="1"/>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Authentiek leermodel</a:t>
            </a:r>
            <a:endParaRPr/>
          </a:p>
        </p:txBody>
      </p:sp>
      <p:grpSp>
        <p:nvGrpSpPr>
          <p:cNvPr id="141" name="Google Shape;141;p10"/>
          <p:cNvGrpSpPr/>
          <p:nvPr/>
        </p:nvGrpSpPr>
        <p:grpSpPr>
          <a:xfrm>
            <a:off x="512350" y="904550"/>
            <a:ext cx="11095601" cy="5783825"/>
            <a:chOff x="512350" y="904550"/>
            <a:chExt cx="11095601" cy="5783825"/>
          </a:xfrm>
        </p:grpSpPr>
        <p:pic>
          <p:nvPicPr>
            <p:cNvPr id="142" name="Google Shape;142;p10"/>
            <p:cNvPicPr preferRelativeResize="0"/>
            <p:nvPr/>
          </p:nvPicPr>
          <p:blipFill rotWithShape="1">
            <a:blip r:embed="rId3">
              <a:alphaModFix/>
            </a:blip>
            <a:srcRect l="2318" t="36797" r="16042" b="34898"/>
            <a:stretch/>
          </p:blipFill>
          <p:spPr>
            <a:xfrm>
              <a:off x="512350" y="3870787"/>
              <a:ext cx="9003924" cy="2579525"/>
            </a:xfrm>
            <a:prstGeom prst="rect">
              <a:avLst/>
            </a:prstGeom>
            <a:noFill/>
            <a:ln>
              <a:noFill/>
            </a:ln>
          </p:spPr>
        </p:pic>
        <p:pic>
          <p:nvPicPr>
            <p:cNvPr id="143" name="Google Shape;143;p10"/>
            <p:cNvPicPr preferRelativeResize="0"/>
            <p:nvPr/>
          </p:nvPicPr>
          <p:blipFill rotWithShape="1">
            <a:blip r:embed="rId3">
              <a:alphaModFix/>
            </a:blip>
            <a:srcRect l="1248" t="64349" r="74647" b="606"/>
            <a:stretch/>
          </p:blipFill>
          <p:spPr>
            <a:xfrm>
              <a:off x="9375025" y="4005474"/>
              <a:ext cx="2232926" cy="2682901"/>
            </a:xfrm>
            <a:prstGeom prst="rect">
              <a:avLst/>
            </a:prstGeom>
            <a:noFill/>
            <a:ln>
              <a:noFill/>
            </a:ln>
          </p:spPr>
        </p:pic>
        <p:pic>
          <p:nvPicPr>
            <p:cNvPr id="144" name="Google Shape;144;p10"/>
            <p:cNvPicPr preferRelativeResize="0"/>
            <p:nvPr/>
          </p:nvPicPr>
          <p:blipFill rotWithShape="1">
            <a:blip r:embed="rId3">
              <a:alphaModFix/>
            </a:blip>
            <a:srcRect l="718" t="8150" r="17641" b="61272"/>
            <a:stretch/>
          </p:blipFill>
          <p:spPr>
            <a:xfrm>
              <a:off x="1382575" y="904550"/>
              <a:ext cx="9003924" cy="2786699"/>
            </a:xfrm>
            <a:prstGeom prst="rect">
              <a:avLst/>
            </a:prstGeom>
            <a:noFill/>
            <a:ln>
              <a:noFill/>
            </a:ln>
          </p:spPr>
        </p:pic>
        <p:sp>
          <p:nvSpPr>
            <p:cNvPr id="145" name="Google Shape;145;p10"/>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146" name="Google Shape;146;p10"/>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147" name="Google Shape;147;p10"/>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148" name="Google Shape;148;p10"/>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grpSp>
      <p:sp>
        <p:nvSpPr>
          <p:cNvPr id="149" name="Google Shape;149;p10"/>
          <p:cNvSpPr txBox="1"/>
          <p:nvPr/>
        </p:nvSpPr>
        <p:spPr>
          <a:xfrm>
            <a:off x="1959722" y="2068013"/>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E0CC1B"/>
                </a:solidFill>
                <a:latin typeface="Arial"/>
                <a:ea typeface="Arial"/>
                <a:cs typeface="Arial"/>
                <a:sym typeface="Arial"/>
              </a:rPr>
              <a:t>Authentieke context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E0CC1B"/>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E0CC1B"/>
                </a:solidFill>
                <a:latin typeface="Arial"/>
                <a:ea typeface="Arial"/>
                <a:cs typeface="Arial"/>
                <a:sym typeface="Arial"/>
              </a:rPr>
              <a:t>Een omgeving die het gebruik van kennis in het echte leven weerspiegelt</a:t>
            </a:r>
            <a:endParaRPr sz="1400" b="0" i="0" u="none" strike="noStrike" cap="none">
              <a:solidFill>
                <a:srgbClr val="000000"/>
              </a:solidFill>
              <a:latin typeface="Arial"/>
              <a:ea typeface="Arial"/>
              <a:cs typeface="Arial"/>
              <a:sym typeface="Arial"/>
            </a:endParaRPr>
          </a:p>
        </p:txBody>
      </p:sp>
      <p:sp>
        <p:nvSpPr>
          <p:cNvPr id="150" name="Google Shape;150;p10"/>
          <p:cNvSpPr txBox="1"/>
          <p:nvPr/>
        </p:nvSpPr>
        <p:spPr>
          <a:xfrm>
            <a:off x="4162863" y="2175734"/>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9DC44C"/>
                </a:solidFill>
                <a:latin typeface="Arial"/>
                <a:ea typeface="Arial"/>
                <a:cs typeface="Arial"/>
                <a:sym typeface="Arial"/>
              </a:rPr>
              <a:t>Authentieke taak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9DC44C"/>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9DC44C"/>
                </a:solidFill>
                <a:latin typeface="Arial"/>
                <a:ea typeface="Arial"/>
                <a:cs typeface="Arial"/>
                <a:sym typeface="Arial"/>
              </a:rPr>
              <a:t>Complexe, voor de echte wereld relevante taken voor leerlingen. </a:t>
            </a:r>
            <a:endParaRPr sz="1400" b="0" i="0" u="none" strike="noStrike" cap="none">
              <a:solidFill>
                <a:srgbClr val="000000"/>
              </a:solidFill>
              <a:latin typeface="Arial"/>
              <a:ea typeface="Arial"/>
              <a:cs typeface="Arial"/>
              <a:sym typeface="Arial"/>
            </a:endParaRPr>
          </a:p>
        </p:txBody>
      </p:sp>
      <p:sp>
        <p:nvSpPr>
          <p:cNvPr id="151" name="Google Shape;151;p10"/>
          <p:cNvSpPr txBox="1"/>
          <p:nvPr/>
        </p:nvSpPr>
        <p:spPr>
          <a:xfrm>
            <a:off x="6276647" y="2076521"/>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41C686"/>
                </a:solidFill>
                <a:latin typeface="Arial"/>
                <a:ea typeface="Arial"/>
                <a:cs typeface="Arial"/>
                <a:sym typeface="Arial"/>
              </a:rPr>
              <a:t>Prestaties van experts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41C686"/>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41C686"/>
                </a:solidFill>
                <a:latin typeface="Arial"/>
                <a:ea typeface="Arial"/>
                <a:cs typeface="Arial"/>
                <a:sym typeface="Arial"/>
              </a:rPr>
              <a:t>Toegang tot expertise en rolmodellen om te leren.</a:t>
            </a:r>
            <a:endParaRPr sz="1400" b="0" i="0" u="none" strike="noStrike" cap="none">
              <a:solidFill>
                <a:srgbClr val="000000"/>
              </a:solidFill>
              <a:latin typeface="Arial"/>
              <a:ea typeface="Arial"/>
              <a:cs typeface="Arial"/>
              <a:sym typeface="Arial"/>
            </a:endParaRPr>
          </a:p>
        </p:txBody>
      </p:sp>
      <p:sp>
        <p:nvSpPr>
          <p:cNvPr id="152" name="Google Shape;152;p10"/>
          <p:cNvSpPr txBox="1"/>
          <p:nvPr/>
        </p:nvSpPr>
        <p:spPr>
          <a:xfrm>
            <a:off x="8460322" y="2168995"/>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B0F0"/>
                </a:solidFill>
                <a:latin typeface="Arial"/>
                <a:ea typeface="Arial"/>
                <a:cs typeface="Arial"/>
                <a:sym typeface="Arial"/>
              </a:rPr>
              <a:t>Meerdere perspectieven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00B0F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0B0F0"/>
                </a:solidFill>
                <a:latin typeface="Arial"/>
                <a:ea typeface="Arial"/>
                <a:cs typeface="Arial"/>
                <a:sym typeface="Arial"/>
              </a:rPr>
              <a:t>Mogelijkheden om situaties vanuit verschillende invalshoeken te bekijken. </a:t>
            </a:r>
            <a:endParaRPr sz="1400" b="0" i="0" u="none" strike="noStrike" cap="none">
              <a:solidFill>
                <a:srgbClr val="000000"/>
              </a:solidFill>
              <a:latin typeface="Arial"/>
              <a:ea typeface="Arial"/>
              <a:cs typeface="Arial"/>
              <a:sym typeface="Arial"/>
            </a:endParaRPr>
          </a:p>
        </p:txBody>
      </p:sp>
      <p:sp>
        <p:nvSpPr>
          <p:cNvPr id="153" name="Google Shape;153;p10"/>
          <p:cNvSpPr txBox="1"/>
          <p:nvPr/>
        </p:nvSpPr>
        <p:spPr>
          <a:xfrm>
            <a:off x="928947" y="5031693"/>
            <a:ext cx="1461856" cy="1138773"/>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508DEF"/>
                </a:solidFill>
                <a:latin typeface="Arial"/>
                <a:ea typeface="Arial"/>
                <a:cs typeface="Arial"/>
                <a:sym typeface="Arial"/>
              </a:rPr>
              <a:t>Samenwerking</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508DE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508DEF"/>
                </a:solidFill>
                <a:latin typeface="Arial"/>
                <a:ea typeface="Arial"/>
                <a:cs typeface="Arial"/>
                <a:sym typeface="Arial"/>
              </a:rPr>
              <a:t>Groepstaken die teamwerk en collectief succes aanmoedigen.</a:t>
            </a:r>
            <a:endParaRPr sz="1400" b="0" i="0" u="none" strike="noStrike" cap="none">
              <a:solidFill>
                <a:srgbClr val="000000"/>
              </a:solidFill>
              <a:latin typeface="Arial"/>
              <a:ea typeface="Arial"/>
              <a:cs typeface="Arial"/>
              <a:sym typeface="Arial"/>
            </a:endParaRPr>
          </a:p>
        </p:txBody>
      </p:sp>
      <p:sp>
        <p:nvSpPr>
          <p:cNvPr id="154" name="Google Shape;154;p10"/>
          <p:cNvSpPr txBox="1"/>
          <p:nvPr/>
        </p:nvSpPr>
        <p:spPr>
          <a:xfrm>
            <a:off x="3127899" y="4921182"/>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8E76EE"/>
                </a:solidFill>
                <a:latin typeface="Arial"/>
                <a:ea typeface="Arial"/>
                <a:cs typeface="Arial"/>
                <a:sym typeface="Arial"/>
              </a:rPr>
              <a:t>Articulatie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8E76E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8E76EE"/>
                </a:solidFill>
                <a:latin typeface="Arial"/>
                <a:ea typeface="Arial"/>
                <a:cs typeface="Arial"/>
                <a:sym typeface="Arial"/>
              </a:rPr>
              <a:t>Gedachten en resultaten presenteren via sociale interactie.</a:t>
            </a:r>
            <a:endParaRPr sz="1400" b="0" i="0" u="none" strike="noStrike" cap="none">
              <a:solidFill>
                <a:srgbClr val="000000"/>
              </a:solidFill>
              <a:latin typeface="Arial"/>
              <a:ea typeface="Arial"/>
              <a:cs typeface="Arial"/>
              <a:sym typeface="Arial"/>
            </a:endParaRPr>
          </a:p>
        </p:txBody>
      </p:sp>
      <p:sp>
        <p:nvSpPr>
          <p:cNvPr id="155" name="Google Shape;155;p10"/>
          <p:cNvSpPr txBox="1"/>
          <p:nvPr/>
        </p:nvSpPr>
        <p:spPr>
          <a:xfrm>
            <a:off x="5303180" y="5031693"/>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BE6BE7"/>
                </a:solidFill>
                <a:latin typeface="Arial"/>
                <a:ea typeface="Arial"/>
                <a:cs typeface="Arial"/>
                <a:sym typeface="Arial"/>
              </a:rPr>
              <a:t>Reflectie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BE6BE7"/>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BE6BE7"/>
                </a:solidFill>
                <a:latin typeface="Arial"/>
                <a:ea typeface="Arial"/>
                <a:cs typeface="Arial"/>
                <a:sym typeface="Arial"/>
              </a:rPr>
              <a:t>Kritisch nadenken over gemaakte keuzes en beslissingen.</a:t>
            </a:r>
            <a:endParaRPr sz="1400" b="0" i="0" u="none" strike="noStrike" cap="none">
              <a:solidFill>
                <a:srgbClr val="000000"/>
              </a:solidFill>
              <a:latin typeface="Arial"/>
              <a:ea typeface="Arial"/>
              <a:cs typeface="Arial"/>
              <a:sym typeface="Arial"/>
            </a:endParaRPr>
          </a:p>
        </p:txBody>
      </p:sp>
      <p:sp>
        <p:nvSpPr>
          <p:cNvPr id="156" name="Google Shape;156;p10"/>
          <p:cNvSpPr txBox="1"/>
          <p:nvPr/>
        </p:nvSpPr>
        <p:spPr>
          <a:xfrm>
            <a:off x="7283348" y="5160549"/>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DF5FAE"/>
                </a:solidFill>
                <a:latin typeface="Arial"/>
                <a:ea typeface="Arial"/>
                <a:cs typeface="Arial"/>
                <a:sym typeface="Arial"/>
              </a:rPr>
              <a:t>Steigers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DF5FA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DF5FAE"/>
                </a:solidFill>
                <a:latin typeface="Arial"/>
                <a:ea typeface="Arial"/>
                <a:cs typeface="Arial"/>
                <a:sym typeface="Arial"/>
              </a:rPr>
              <a:t>Begeleiding die het leren en metacognitie ondersteunt.</a:t>
            </a:r>
            <a:endParaRPr sz="1400" b="0" i="0" u="none" strike="noStrike" cap="none">
              <a:solidFill>
                <a:srgbClr val="000000"/>
              </a:solidFill>
              <a:latin typeface="Arial"/>
              <a:ea typeface="Arial"/>
              <a:cs typeface="Arial"/>
              <a:sym typeface="Arial"/>
            </a:endParaRPr>
          </a:p>
        </p:txBody>
      </p:sp>
      <p:sp>
        <p:nvSpPr>
          <p:cNvPr id="157" name="Google Shape;157;p10"/>
          <p:cNvSpPr txBox="1"/>
          <p:nvPr/>
        </p:nvSpPr>
        <p:spPr>
          <a:xfrm>
            <a:off x="9677413" y="4863590"/>
            <a:ext cx="1384917" cy="1354217"/>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E8625E"/>
                </a:solidFill>
                <a:latin typeface="Arial"/>
                <a:ea typeface="Arial"/>
                <a:cs typeface="Arial"/>
                <a:sym typeface="Arial"/>
              </a:rPr>
              <a:t>Authentieke beoordeling</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E8625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E8625E"/>
                </a:solidFill>
                <a:latin typeface="Arial"/>
                <a:ea typeface="Arial"/>
                <a:cs typeface="Arial"/>
                <a:sym typeface="Arial"/>
              </a:rPr>
              <a:t>Geïntegreerde beoordelingen die een scala aan vaardigheden laten zien.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11"/>
          <p:cNvSpPr txBox="1"/>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Activiteit 3: Authentiek leren in het onderwijs</a:t>
            </a:r>
            <a:endParaRPr/>
          </a:p>
        </p:txBody>
      </p:sp>
      <p:sp>
        <p:nvSpPr>
          <p:cNvPr id="164" name="Google Shape;164;p11"/>
          <p:cNvSpPr txBox="1"/>
          <p:nvPr>
            <p:ph type="body" idx="1"/>
          </p:nvPr>
        </p:nvSpPr>
        <p:spPr>
          <a:xfrm>
            <a:off x="97975" y="1142024"/>
            <a:ext cx="11944500" cy="5116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200"/>
              <a:buNone/>
            </a:pPr>
            <a:r>
              <a:t/>
            </a:r>
            <a:endParaRPr/>
          </a:p>
          <a:p>
            <a:pPr marL="0" lvl="0" indent="0" algn="l" rtl="0">
              <a:lnSpc>
                <a:spcPct val="90000"/>
              </a:lnSpc>
              <a:spcBef>
                <a:spcPts val="1000"/>
              </a:spcBef>
              <a:spcAft>
                <a:spcPts val="0"/>
              </a:spcAft>
              <a:buSzPts val="2200"/>
              <a:buNone/>
            </a:pPr>
            <a:r>
              <a:t/>
            </a:r>
            <a:endParaRPr sz="3100"/>
          </a:p>
          <a:p>
            <a:pPr marL="0" lvl="0" indent="0" algn="l" rtl="0">
              <a:lnSpc>
                <a:spcPct val="90000"/>
              </a:lnSpc>
              <a:spcBef>
                <a:spcPts val="1000"/>
              </a:spcBef>
              <a:spcAft>
                <a:spcPts val="0"/>
              </a:spcAft>
              <a:buSzPts val="2200"/>
              <a:buNone/>
            </a:pPr>
            <a:r>
              <a:t/>
            </a:r>
            <a:endParaRPr/>
          </a:p>
          <a:p>
            <a:pPr marL="0" lvl="0" indent="0" algn="l" rtl="0">
              <a:lnSpc>
                <a:spcPct val="90000"/>
              </a:lnSpc>
              <a:spcBef>
                <a:spcPts val="1000"/>
              </a:spcBef>
              <a:spcAft>
                <a:spcPts val="0"/>
              </a:spcAft>
              <a:buSzPts val="2200"/>
              <a:buNone/>
            </a:pPr>
            <a:r>
              <a:t/>
            </a:r>
            <a:endParaRPr/>
          </a:p>
          <a:p>
            <a:pPr marL="0" lvl="0" indent="0" algn="l" rtl="0">
              <a:lnSpc>
                <a:spcPct val="90000"/>
              </a:lnSpc>
              <a:spcBef>
                <a:spcPts val="1000"/>
              </a:spcBef>
              <a:spcAft>
                <a:spcPts val="0"/>
              </a:spcAft>
              <a:buSzPts val="2200"/>
              <a:buNone/>
            </a:pPr>
            <a:r>
              <a:t/>
            </a:r>
            <a:endParaRPr/>
          </a:p>
          <a:p>
            <a:pPr marL="0" marR="0" lvl="0" indent="0" algn="l" rtl="0">
              <a:lnSpc>
                <a:spcPct val="90000"/>
              </a:lnSpc>
              <a:spcBef>
                <a:spcPts val="1000"/>
              </a:spcBef>
              <a:spcAft>
                <a:spcPts val="0"/>
              </a:spcAft>
              <a:buSzPts val="2200"/>
              <a:buNone/>
            </a:pPr>
            <a:r>
              <a:t/>
            </a:r>
            <a:endParaRPr/>
          </a:p>
          <a:p>
            <a:pPr marL="0" marR="0" lvl="0" indent="0" algn="l" rtl="0">
              <a:lnSpc>
                <a:spcPct val="90000"/>
              </a:lnSpc>
              <a:spcBef>
                <a:spcPts val="1000"/>
              </a:spcBef>
              <a:spcAft>
                <a:spcPts val="0"/>
              </a:spcAft>
              <a:buSzPts val="2200"/>
              <a:buNone/>
            </a:pPr>
            <a:r>
              <a:t/>
            </a:r>
            <a:endParaRPr/>
          </a:p>
          <a:p>
            <a:pPr marL="571500" marR="0" lvl="0" indent="-203200" algn="l" rtl="0">
              <a:lnSpc>
                <a:spcPct val="90000"/>
              </a:lnSpc>
              <a:spcBef>
                <a:spcPts val="1000"/>
              </a:spcBef>
              <a:spcAft>
                <a:spcPts val="0"/>
              </a:spcAft>
              <a:buClr>
                <a:schemeClr val="accent4"/>
              </a:buClr>
              <a:buSzPts val="2200"/>
              <a:buFont typeface="Arial"/>
              <a:buNone/>
            </a:pPr>
            <a:r>
              <a:t/>
            </a:r>
            <a:endParaRPr/>
          </a:p>
        </p:txBody>
      </p:sp>
      <p:pic>
        <p:nvPicPr>
          <p:cNvPr id="165" name="Google Shape;165;p11" descr="The perfect problem connects content, student interest, and an authentic context.&#10;&#10;Subscribe to our free email newsletter Edutopia Weekly: https://edut.to/3G5zIZ4 &#10;&#10;Two Rivers Public Charter School&#10;GRADES PK - 8 | WASHINGTON, DC&#10;&#10;Explore more resources from this school:&#10;https://www.edutopia.org/school/two-rivers-public-charter-school&#10;&#10;&#10;*Follow us here:*&#10;Official Website: https://edutopia.org &#10;YouTube: https://www.youtube.com/c/edutopia&#10;Facebook: https://www.facebook.com/edutopia&#10;Twitter: https://twitter.com/edutopia&#10;Instagram: https://www.instagram.com/edutopia/&#10;&#10;#projectbasedlearning #pbl #studentsuccess #studentmotivation &#10;&#10;© 2016 George Lucas Educational Foundation" title="Solving Real-World Problems: Bringing Authentic Context to Learning">
            <a:hlinkClick r:id="rId3"/>
          </p:cNvPr>
          <p:cNvPicPr preferRelativeResize="0"/>
          <p:nvPr/>
        </p:nvPicPr>
        <p:blipFill rotWithShape="1">
          <a:blip r:embed="rId4">
            <a:alphaModFix/>
          </a:blip>
          <a:srcRect l="0" t="0" r="0" b="0"/>
          <a:stretch/>
        </p:blipFill>
        <p:spPr>
          <a:xfrm>
            <a:off x="995875" y="831300"/>
            <a:ext cx="10200250" cy="5737650"/>
          </a:xfrm>
          <a:prstGeom prst="rect">
            <a:avLst/>
          </a:prstGeom>
          <a:noFill/>
          <a:ln>
            <a:noFill/>
          </a:ln>
        </p:spPr>
      </p:pic>
      <p:sp>
        <p:nvSpPr>
          <p:cNvPr id="166" name="Google Shape;166;p11"/>
          <p:cNvSpPr txBox="1"/>
          <p:nvPr/>
        </p:nvSpPr>
        <p:spPr>
          <a:xfrm>
            <a:off x="8283925" y="6492750"/>
            <a:ext cx="3089400" cy="226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Bron: </a:t>
            </a:r>
            <a:r>
              <a:rPr lang="en-US" sz="1400" b="0" i="0" u="sng" strike="noStrike" cap="none">
                <a:solidFill>
                  <a:schemeClr val="hlink"/>
                </a:solidFill>
                <a:latin typeface="Arial"/>
                <a:ea typeface="Arial"/>
                <a:cs typeface="Arial"/>
                <a:sym typeface="Arial"/>
                <a:hlinkClick r:id="rId5"/>
              </a:rPr>
              <a:t>Edutopia</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dur="indefinite" restart="never" nodeType="tmRoot">
          <p:childTnLst>
            <p:seq concurrent="1" nextAc="seek">
              <p:cTn id="2" dur="indefinite" nodeType="mainSeq">
                <p:childTnLst>
                  <p:par>
                    <p:cTn fill="hold">
                      <p:stCondLst>
                        <p:cond delay="indefinite"/>
                      </p:stCondLst>
                      <p:childTnLst>
                        <p:par>
                          <p:cTn fill="hold">
                            <p:stCondLst>
                              <p:cond delay="0"/>
                            </p:stCondLst>
                            <p:childTnLst>
                              <p:par>
                                <p:cTn presetID="10" presetClass="entr" presetSubtype="0" fill="hold" nodeType="clickEffect">
                                  <p:stCondLst>
                                    <p:cond delay="0"/>
                                  </p:stCondLst>
                                  <p:childTnLst>
                                    <p:set>
                                      <p:cBhvr>
                                        <p:cTn dur="1" fill="hold">
                                          <p:stCondLst>
                                            <p:cond delay="0"/>
                                          </p:stCondLst>
                                        </p:cTn>
                                        <p:tgtEl>
                                          <p:spTgt spid="165"/>
                                        </p:tgtEl>
                                        <p:attrNameLst>
                                          <p:attrName>style.visibility</p:attrName>
                                        </p:attrNameLst>
                                      </p:cBhvr>
                                      <p:to>
                                        <p:strVal val="visible"/>
                                      </p:to>
                                    </p:set>
                                    <p:animEffect transition="in" filter="fade">
                                      <p:cBhvr>
                                        <p:cTn dur="1000"/>
                                        <p:tgtEl>
                                          <p:spTgt spid="16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12"/>
          <p:cNvSpPr txBox="1"/>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Authentiek leren in het onderwijs</a:t>
            </a:r>
            <a:endParaRPr/>
          </a:p>
        </p:txBody>
      </p:sp>
      <p:sp>
        <p:nvSpPr>
          <p:cNvPr id="173" name="Google Shape;173;p12"/>
          <p:cNvSpPr txBox="1"/>
          <p:nvPr>
            <p:ph type="body" idx="1"/>
          </p:nvPr>
        </p:nvSpPr>
        <p:spPr>
          <a:xfrm>
            <a:off x="123750" y="1142024"/>
            <a:ext cx="11944500" cy="5116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200"/>
              <a:buNone/>
            </a:pPr>
            <a:r>
              <a:t/>
            </a:r>
            <a:endParaRPr/>
          </a:p>
          <a:p>
            <a:pPr marL="0" lvl="0" indent="0" algn="l" rtl="0">
              <a:lnSpc>
                <a:spcPct val="90000"/>
              </a:lnSpc>
              <a:spcBef>
                <a:spcPts val="1000"/>
              </a:spcBef>
              <a:spcAft>
                <a:spcPts val="0"/>
              </a:spcAft>
              <a:buSzPts val="2200"/>
              <a:buNone/>
            </a:pPr>
            <a:r>
              <a:t/>
            </a:r>
            <a:endParaRPr sz="3100"/>
          </a:p>
          <a:p>
            <a:pPr marL="0" lvl="0" indent="0" algn="l" rtl="0">
              <a:lnSpc>
                <a:spcPct val="90000"/>
              </a:lnSpc>
              <a:spcBef>
                <a:spcPts val="1000"/>
              </a:spcBef>
              <a:spcAft>
                <a:spcPts val="0"/>
              </a:spcAft>
              <a:buSzPts val="2200"/>
              <a:buNone/>
            </a:pPr>
            <a:r>
              <a:t/>
            </a:r>
            <a:endParaRPr/>
          </a:p>
          <a:p>
            <a:pPr marL="0" lvl="0" indent="0" algn="l" rtl="0">
              <a:lnSpc>
                <a:spcPct val="90000"/>
              </a:lnSpc>
              <a:spcBef>
                <a:spcPts val="1000"/>
              </a:spcBef>
              <a:spcAft>
                <a:spcPts val="0"/>
              </a:spcAft>
              <a:buSzPts val="2200"/>
              <a:buNone/>
            </a:pPr>
            <a:r>
              <a:t/>
            </a:r>
            <a:endParaRPr/>
          </a:p>
          <a:p>
            <a:pPr marL="0" lvl="0" indent="0" algn="l" rtl="0">
              <a:lnSpc>
                <a:spcPct val="90000"/>
              </a:lnSpc>
              <a:spcBef>
                <a:spcPts val="1000"/>
              </a:spcBef>
              <a:spcAft>
                <a:spcPts val="0"/>
              </a:spcAft>
              <a:buSzPts val="2200"/>
              <a:buNone/>
            </a:pPr>
            <a:r>
              <a:t/>
            </a:r>
            <a:endParaRPr/>
          </a:p>
          <a:p>
            <a:pPr marL="0" marR="0" lvl="0" indent="0" algn="l" rtl="0">
              <a:lnSpc>
                <a:spcPct val="90000"/>
              </a:lnSpc>
              <a:spcBef>
                <a:spcPts val="1000"/>
              </a:spcBef>
              <a:spcAft>
                <a:spcPts val="0"/>
              </a:spcAft>
              <a:buSzPts val="2200"/>
              <a:buNone/>
            </a:pPr>
            <a:r>
              <a:t/>
            </a:r>
            <a:endParaRPr/>
          </a:p>
          <a:p>
            <a:pPr marL="0" marR="0" lvl="0" indent="0" algn="l" rtl="0">
              <a:lnSpc>
                <a:spcPct val="90000"/>
              </a:lnSpc>
              <a:spcBef>
                <a:spcPts val="1000"/>
              </a:spcBef>
              <a:spcAft>
                <a:spcPts val="0"/>
              </a:spcAft>
              <a:buSzPts val="2200"/>
              <a:buNone/>
            </a:pPr>
            <a:r>
              <a:t/>
            </a:r>
            <a:endParaRPr/>
          </a:p>
          <a:p>
            <a:pPr marL="571500" marR="0" lvl="0" indent="-203200" algn="l" rtl="0">
              <a:lnSpc>
                <a:spcPct val="90000"/>
              </a:lnSpc>
              <a:spcBef>
                <a:spcPts val="1000"/>
              </a:spcBef>
              <a:spcAft>
                <a:spcPts val="0"/>
              </a:spcAft>
              <a:buClr>
                <a:schemeClr val="accent4"/>
              </a:buClr>
              <a:buSzPts val="2200"/>
              <a:buFont typeface="Arial"/>
              <a:buNone/>
            </a:pPr>
            <a:r>
              <a:t/>
            </a:r>
            <a:endParaRPr/>
          </a:p>
        </p:txBody>
      </p:sp>
      <p:sp>
        <p:nvSpPr>
          <p:cNvPr id="174" name="Google Shape;174;p12"/>
          <p:cNvSpPr txBox="1"/>
          <p:nvPr/>
        </p:nvSpPr>
        <p:spPr>
          <a:xfrm>
            <a:off x="601650" y="1142025"/>
            <a:ext cx="10988700" cy="30906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Bespreek in groepjes van twee de volgende discussievragen: </a:t>
            </a:r>
            <a:endParaRPr sz="1700" b="0" i="0" u="none" strike="noStrike" cap="none">
              <a:solidFill>
                <a:srgbClr val="000000"/>
              </a:solidFill>
              <a:latin typeface="Calibri"/>
              <a:ea typeface="Calibri"/>
              <a:cs typeface="Calibri"/>
              <a:sym typeface="Calibri"/>
            </a:endParaRPr>
          </a:p>
          <a:p>
            <a:pPr marL="457200" marR="0" lvl="0" indent="-336550" algn="l" rtl="0">
              <a:lnSpc>
                <a:spcPct val="150000"/>
              </a:lnSpc>
              <a:spcBef>
                <a:spcPts val="0"/>
              </a:spcBef>
              <a:spcAft>
                <a:spcPts val="0"/>
              </a:spcAft>
              <a:buClr>
                <a:srgbClr val="000000"/>
              </a:buClr>
              <a:buSzPts val="1700"/>
              <a:buFont typeface="Calibri"/>
              <a:buAutoNum type="arabicPeriod"/>
            </a:pPr>
            <a:r>
              <a:rPr lang="en-US" sz="1700" b="0" i="0" u="none" strike="noStrike" cap="none">
                <a:solidFill>
                  <a:srgbClr val="000000"/>
                </a:solidFill>
                <a:latin typeface="Calibri"/>
                <a:ea typeface="Calibri"/>
                <a:cs typeface="Calibri"/>
                <a:sym typeface="Calibri"/>
              </a:rPr>
              <a:t>Wat valt je op aan de activiteiten waar leerlingen bij betrokken zijn in de schoolomgeving?</a:t>
            </a:r>
            <a:endParaRPr sz="1700" b="0" i="0" u="none" strike="noStrike" cap="none">
              <a:solidFill>
                <a:srgbClr val="000000"/>
              </a:solidFill>
              <a:latin typeface="Calibri"/>
              <a:ea typeface="Calibri"/>
              <a:cs typeface="Calibri"/>
              <a:sym typeface="Calibri"/>
            </a:endParaRPr>
          </a:p>
          <a:p>
            <a:pPr marL="457200" marR="0" lvl="0" indent="-336550" algn="l" rtl="0">
              <a:lnSpc>
                <a:spcPct val="150000"/>
              </a:lnSpc>
              <a:spcBef>
                <a:spcPts val="0"/>
              </a:spcBef>
              <a:spcAft>
                <a:spcPts val="0"/>
              </a:spcAft>
              <a:buClr>
                <a:srgbClr val="000000"/>
              </a:buClr>
              <a:buSzPts val="1700"/>
              <a:buFont typeface="Calibri"/>
              <a:buAutoNum type="arabicPeriod"/>
            </a:pPr>
            <a:r>
              <a:rPr lang="en-US" sz="1700" b="0" i="0" u="none" strike="noStrike" cap="none">
                <a:solidFill>
                  <a:srgbClr val="000000"/>
                </a:solidFill>
                <a:latin typeface="Calibri"/>
                <a:ea typeface="Calibri"/>
                <a:cs typeface="Calibri"/>
                <a:sym typeface="Calibri"/>
              </a:rPr>
              <a:t>Heb je een van de 9 elementen opgemerkt in de schoolomgeving en -activiteiten? Waar en hoe?</a:t>
            </a:r>
            <a:endParaRPr sz="1700" b="0" i="0" u="none" strike="noStrike" cap="none">
              <a:solidFill>
                <a:srgbClr val="000000"/>
              </a:solidFill>
              <a:latin typeface="Calibri"/>
              <a:ea typeface="Calibri"/>
              <a:cs typeface="Calibri"/>
              <a:sym typeface="Calibri"/>
            </a:endParaRPr>
          </a:p>
          <a:p>
            <a:pPr marL="457200" marR="0" lvl="0" indent="-336550" algn="l" rtl="0">
              <a:lnSpc>
                <a:spcPct val="150000"/>
              </a:lnSpc>
              <a:spcBef>
                <a:spcPts val="0"/>
              </a:spcBef>
              <a:spcAft>
                <a:spcPts val="0"/>
              </a:spcAft>
              <a:buClr>
                <a:srgbClr val="000000"/>
              </a:buClr>
              <a:buSzPts val="1700"/>
              <a:buFont typeface="Calibri"/>
              <a:buAutoNum type="arabicPeriod"/>
            </a:pPr>
            <a:r>
              <a:rPr lang="en-US" sz="1700" b="0" i="0" u="none" strike="noStrike" cap="none">
                <a:solidFill>
                  <a:srgbClr val="000000"/>
                </a:solidFill>
                <a:latin typeface="Calibri"/>
                <a:ea typeface="Calibri"/>
                <a:cs typeface="Calibri"/>
                <a:sym typeface="Calibri"/>
              </a:rPr>
              <a:t>Welke andere termen hoorde je in de video? </a:t>
            </a:r>
            <a:endParaRPr sz="1700" b="0" i="0" u="none" strike="noStrike" cap="none">
              <a:solidFill>
                <a:srgbClr val="000000"/>
              </a:solidFill>
              <a:latin typeface="Calibri"/>
              <a:ea typeface="Calibri"/>
              <a:cs typeface="Calibri"/>
              <a:sym typeface="Calibri"/>
            </a:endParaRPr>
          </a:p>
          <a:p>
            <a:pPr marL="457200" marR="0" lvl="0" indent="-336550" algn="l" rtl="0">
              <a:lnSpc>
                <a:spcPct val="150000"/>
              </a:lnSpc>
              <a:spcBef>
                <a:spcPts val="0"/>
              </a:spcBef>
              <a:spcAft>
                <a:spcPts val="0"/>
              </a:spcAft>
              <a:buClr>
                <a:srgbClr val="000000"/>
              </a:buClr>
              <a:buSzPts val="1700"/>
              <a:buFont typeface="Calibri"/>
              <a:buAutoNum type="arabicPeriod"/>
            </a:pPr>
            <a:r>
              <a:rPr lang="en-US" sz="1700" b="0" i="0" u="none" strike="noStrike" cap="none">
                <a:solidFill>
                  <a:srgbClr val="000000"/>
                </a:solidFill>
                <a:latin typeface="Calibri"/>
                <a:ea typeface="Calibri"/>
                <a:cs typeface="Calibri"/>
                <a:sym typeface="Calibri"/>
              </a:rPr>
              <a:t>Wat is je opgevallen over de betrokkenheid van leerlingen?</a:t>
            </a:r>
            <a:endParaRPr sz="1700" b="0" i="0" u="none" strike="noStrike" cap="none">
              <a:solidFill>
                <a:srgbClr val="000000"/>
              </a:solidFill>
              <a:latin typeface="Calibri"/>
              <a:ea typeface="Calibri"/>
              <a:cs typeface="Calibri"/>
              <a:sym typeface="Calibri"/>
            </a:endParaRPr>
          </a:p>
          <a:p>
            <a:pPr marL="457200" marR="0" lvl="0" indent="-336550" algn="l" rtl="0">
              <a:lnSpc>
                <a:spcPct val="150000"/>
              </a:lnSpc>
              <a:spcBef>
                <a:spcPts val="0"/>
              </a:spcBef>
              <a:spcAft>
                <a:spcPts val="0"/>
              </a:spcAft>
              <a:buClr>
                <a:srgbClr val="000000"/>
              </a:buClr>
              <a:buSzPts val="1700"/>
              <a:buFont typeface="Calibri"/>
              <a:buAutoNum type="arabicPeriod"/>
            </a:pPr>
            <a:r>
              <a:rPr lang="en-US" sz="1700" b="0" i="0" u="none" strike="noStrike" cap="none">
                <a:solidFill>
                  <a:srgbClr val="000000"/>
                </a:solidFill>
                <a:latin typeface="Calibri"/>
                <a:ea typeface="Calibri"/>
                <a:cs typeface="Calibri"/>
                <a:sym typeface="Calibri"/>
              </a:rPr>
              <a:t>Bespreek het rivierproject. Wat maakt het authentiek leren? Wat zijn enkele positieve voordelen die leerlingen met deze aanpak associëren? Hoe kan dit idee gerelateerd worden aan informatica?</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pic>
        <p:nvPicPr>
          <p:cNvPr id="175" name="Google Shape;175;p12"/>
          <p:cNvPicPr preferRelativeResize="0"/>
          <p:nvPr/>
        </p:nvPicPr>
        <p:blipFill rotWithShape="1">
          <a:blip r:embed="rId3">
            <a:alphaModFix/>
          </a:blip>
          <a:srcRect l="-2200" t="31845" r="2199" b="38944"/>
          <a:stretch/>
        </p:blipFill>
        <p:spPr>
          <a:xfrm>
            <a:off x="925475" y="4085500"/>
            <a:ext cx="10289500" cy="2003076"/>
          </a:xfrm>
          <a:prstGeom prst="rect">
            <a:avLst/>
          </a:prstGeom>
          <a:noFill/>
          <a:ln>
            <a:noFill/>
          </a:ln>
        </p:spPr>
      </p:pic>
      <p:sp>
        <p:nvSpPr>
          <p:cNvPr id="176" name="Google Shape;176;p12"/>
          <p:cNvSpPr txBox="1"/>
          <p:nvPr/>
        </p:nvSpPr>
        <p:spPr>
          <a:xfrm>
            <a:off x="6171350" y="6258225"/>
            <a:ext cx="5522700" cy="4752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Bron: </a:t>
            </a:r>
            <a:r>
              <a:rPr lang="en-US" sz="1400" b="0" i="0" u="sng" strike="noStrike" cap="none">
                <a:solidFill>
                  <a:schemeClr val="hlink"/>
                </a:solidFill>
                <a:latin typeface="Arial"/>
                <a:ea typeface="Arial"/>
                <a:cs typeface="Arial"/>
                <a:sym typeface="Arial"/>
                <a:hlinkClick r:id="rId4"/>
              </a:rPr>
              <a:t>Anacostia Watershed Society</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13"/>
          <p:cNvSpPr txBox="1"/>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Activiteit 4: Legpuzzel van een authentiek leermodel</a:t>
            </a:r>
            <a:endParaRPr/>
          </a:p>
        </p:txBody>
      </p:sp>
      <p:sp>
        <p:nvSpPr>
          <p:cNvPr id="183" name="Google Shape;183;p13"/>
          <p:cNvSpPr txBox="1"/>
          <p:nvPr>
            <p:ph type="body" idx="1"/>
          </p:nvPr>
        </p:nvSpPr>
        <p:spPr>
          <a:xfrm>
            <a:off x="247496" y="987893"/>
            <a:ext cx="11944500" cy="5870100"/>
          </a:xfrm>
          <a:prstGeom prst="rect">
            <a:avLst/>
          </a:prstGeom>
          <a:noFill/>
          <a:ln>
            <a:noFill/>
          </a:ln>
        </p:spPr>
        <p:txBody>
          <a:bodyPr spcFirstLastPara="1" wrap="square" lIns="91425" tIns="45700" rIns="91425" bIns="45700" anchor="t" anchorCtr="0">
            <a:noAutofit/>
          </a:bodyPr>
          <a:lstStyle/>
          <a:p>
            <a:pPr marL="457200" lvl="0" indent="-368300" algn="l" rtl="0">
              <a:lnSpc>
                <a:spcPct val="150000"/>
              </a:lnSpc>
              <a:spcBef>
                <a:spcPts val="1000"/>
              </a:spcBef>
              <a:spcAft>
                <a:spcPts val="0"/>
              </a:spcAft>
              <a:buSzPts val="2200"/>
              <a:buAutoNum type="arabicPeriod"/>
            </a:pPr>
            <a:r>
              <a:rPr lang="en-US"/>
              <a:t>Je wordt verdeeld in 9 groepen (of 3 indien nodig), die elk een element toegewezen krijgen. </a:t>
            </a:r>
            <a:endParaRPr/>
          </a:p>
          <a:p>
            <a:pPr marL="457200" lvl="0" indent="-368300" algn="l" rtl="0">
              <a:lnSpc>
                <a:spcPct val="150000"/>
              </a:lnSpc>
              <a:spcBef>
                <a:spcPts val="0"/>
              </a:spcBef>
              <a:spcAft>
                <a:spcPts val="0"/>
              </a:spcAft>
              <a:buSzPts val="2200"/>
              <a:buAutoNum type="arabicPeriod"/>
            </a:pPr>
            <a:r>
              <a:rPr lang="en-US"/>
              <a:t>Je krijgt een hand-out met informatie over het element dat je toegewezen hebt gekregen.</a:t>
            </a:r>
            <a:endParaRPr/>
          </a:p>
          <a:p>
            <a:pPr marL="457200" lvl="0" indent="-368300" algn="l" rtl="0">
              <a:lnSpc>
                <a:spcPct val="150000"/>
              </a:lnSpc>
              <a:spcBef>
                <a:spcPts val="0"/>
              </a:spcBef>
              <a:spcAft>
                <a:spcPts val="0"/>
              </a:spcAft>
              <a:buSzPts val="2200"/>
              <a:buAutoNum type="arabicPeriod"/>
            </a:pPr>
            <a:r>
              <a:rPr lang="en-US"/>
              <a:t>Lees in je groep het materiaal door, bekijk de richtlijnen voor implementatie en bestudeer de gegeven voorbeelden. Bedenk vervolgens ten minste één nieuw voorbeeld van hoe het element kan worden toegepast.</a:t>
            </a:r>
            <a:endParaRPr/>
          </a:p>
          <a:p>
            <a:pPr marL="457200" lvl="0" indent="-368300" algn="l" rtl="0">
              <a:lnSpc>
                <a:spcPct val="150000"/>
              </a:lnSpc>
              <a:spcBef>
                <a:spcPts val="0"/>
              </a:spcBef>
              <a:spcAft>
                <a:spcPts val="0"/>
              </a:spcAft>
              <a:buSzPts val="2200"/>
              <a:buAutoNum type="arabicPeriod"/>
            </a:pPr>
            <a:r>
              <a:rPr lang="en-US"/>
              <a:t>Daarna worden de groepen opnieuw samengesteld, zodat elke nieuwe groep een vertegenwoordiger heeft uit elk van de oorspronkelijke groepen. Je leert je nieuwe groep over je element, inclusief het nieuwe voorbeeld dat je hebt bedacht.</a:t>
            </a:r>
            <a:endParaRPr/>
          </a:p>
          <a:p>
            <a:pPr marL="457200" lvl="0" indent="-368300" algn="l" rtl="0">
              <a:lnSpc>
                <a:spcPct val="150000"/>
              </a:lnSpc>
              <a:spcBef>
                <a:spcPts val="0"/>
              </a:spcBef>
              <a:spcAft>
                <a:spcPts val="0"/>
              </a:spcAft>
              <a:buSzPts val="2200"/>
              <a:buAutoNum type="arabicPeriod"/>
            </a:pPr>
            <a:r>
              <a:rPr lang="en-US"/>
              <a:t>Tot slot houden we een groepsdiscussie om alle elementen te bespreken en samen te vatten.</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14"/>
          <p:cNvSpPr txBox="1"/>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Authentiek leermodel</a:t>
            </a:r>
            <a:endParaRPr/>
          </a:p>
        </p:txBody>
      </p:sp>
      <p:grpSp>
        <p:nvGrpSpPr>
          <p:cNvPr id="190" name="Google Shape;190;p14"/>
          <p:cNvGrpSpPr/>
          <p:nvPr/>
        </p:nvGrpSpPr>
        <p:grpSpPr>
          <a:xfrm>
            <a:off x="512350" y="904550"/>
            <a:ext cx="11095601" cy="5783825"/>
            <a:chOff x="512350" y="904550"/>
            <a:chExt cx="11095601" cy="5783825"/>
          </a:xfrm>
        </p:grpSpPr>
        <p:pic>
          <p:nvPicPr>
            <p:cNvPr id="191" name="Google Shape;191;p14"/>
            <p:cNvPicPr preferRelativeResize="0"/>
            <p:nvPr/>
          </p:nvPicPr>
          <p:blipFill rotWithShape="1">
            <a:blip r:embed="rId3">
              <a:alphaModFix/>
            </a:blip>
            <a:srcRect l="2318" t="36797" r="16042" b="34898"/>
            <a:stretch/>
          </p:blipFill>
          <p:spPr>
            <a:xfrm>
              <a:off x="512350" y="3870787"/>
              <a:ext cx="9003924" cy="2579525"/>
            </a:xfrm>
            <a:prstGeom prst="rect">
              <a:avLst/>
            </a:prstGeom>
            <a:noFill/>
            <a:ln>
              <a:noFill/>
            </a:ln>
          </p:spPr>
        </p:pic>
        <p:pic>
          <p:nvPicPr>
            <p:cNvPr id="192" name="Google Shape;192;p14"/>
            <p:cNvPicPr preferRelativeResize="0"/>
            <p:nvPr/>
          </p:nvPicPr>
          <p:blipFill rotWithShape="1">
            <a:blip r:embed="rId3">
              <a:alphaModFix/>
            </a:blip>
            <a:srcRect l="1248" t="64349" r="74647" b="606"/>
            <a:stretch/>
          </p:blipFill>
          <p:spPr>
            <a:xfrm>
              <a:off x="9375025" y="4005474"/>
              <a:ext cx="2232926" cy="2682901"/>
            </a:xfrm>
            <a:prstGeom prst="rect">
              <a:avLst/>
            </a:prstGeom>
            <a:noFill/>
            <a:ln>
              <a:noFill/>
            </a:ln>
          </p:spPr>
        </p:pic>
        <p:pic>
          <p:nvPicPr>
            <p:cNvPr id="193" name="Google Shape;193;p14"/>
            <p:cNvPicPr preferRelativeResize="0"/>
            <p:nvPr/>
          </p:nvPicPr>
          <p:blipFill rotWithShape="1">
            <a:blip r:embed="rId3">
              <a:alphaModFix/>
            </a:blip>
            <a:srcRect l="718" t="8150" r="17641" b="61272"/>
            <a:stretch/>
          </p:blipFill>
          <p:spPr>
            <a:xfrm>
              <a:off x="1382575" y="904550"/>
              <a:ext cx="9003924" cy="2786699"/>
            </a:xfrm>
            <a:prstGeom prst="rect">
              <a:avLst/>
            </a:prstGeom>
            <a:noFill/>
            <a:ln>
              <a:noFill/>
            </a:ln>
          </p:spPr>
        </p:pic>
        <p:sp>
          <p:nvSpPr>
            <p:cNvPr id="194" name="Google Shape;194;p14"/>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195" name="Google Shape;195;p14"/>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196" name="Google Shape;196;p14"/>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197" name="Google Shape;197;p14"/>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grpSp>
      <p:sp>
        <p:nvSpPr>
          <p:cNvPr id="198" name="Google Shape;198;p14"/>
          <p:cNvSpPr txBox="1"/>
          <p:nvPr/>
        </p:nvSpPr>
        <p:spPr>
          <a:xfrm>
            <a:off x="1959722" y="2068013"/>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E0CC1B"/>
                </a:solidFill>
                <a:latin typeface="Arial"/>
                <a:ea typeface="Arial"/>
                <a:cs typeface="Arial"/>
                <a:sym typeface="Arial"/>
              </a:rPr>
              <a:t>Authentieke context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E0CC1B"/>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E0CC1B"/>
                </a:solidFill>
                <a:latin typeface="Arial"/>
                <a:ea typeface="Arial"/>
                <a:cs typeface="Arial"/>
                <a:sym typeface="Arial"/>
              </a:rPr>
              <a:t>Een omgeving die het gebruik van kennis in het echte leven weerspiegelt</a:t>
            </a:r>
            <a:endParaRPr sz="1400" b="0" i="0" u="none" strike="noStrike" cap="none">
              <a:solidFill>
                <a:srgbClr val="000000"/>
              </a:solidFill>
              <a:latin typeface="Arial"/>
              <a:ea typeface="Arial"/>
              <a:cs typeface="Arial"/>
              <a:sym typeface="Arial"/>
            </a:endParaRPr>
          </a:p>
        </p:txBody>
      </p:sp>
      <p:sp>
        <p:nvSpPr>
          <p:cNvPr id="199" name="Google Shape;199;p14"/>
          <p:cNvSpPr txBox="1"/>
          <p:nvPr/>
        </p:nvSpPr>
        <p:spPr>
          <a:xfrm>
            <a:off x="4162863" y="2175734"/>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9DC44C"/>
                </a:solidFill>
                <a:latin typeface="Arial"/>
                <a:ea typeface="Arial"/>
                <a:cs typeface="Arial"/>
                <a:sym typeface="Arial"/>
              </a:rPr>
              <a:t>Authentieke taak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9DC44C"/>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9DC44C"/>
                </a:solidFill>
                <a:latin typeface="Arial"/>
                <a:ea typeface="Arial"/>
                <a:cs typeface="Arial"/>
                <a:sym typeface="Arial"/>
              </a:rPr>
              <a:t>Complexe, voor de echte wereld relevante taken voor leerlingen. </a:t>
            </a:r>
            <a:endParaRPr sz="1400" b="0" i="0" u="none" strike="noStrike" cap="none">
              <a:solidFill>
                <a:srgbClr val="000000"/>
              </a:solidFill>
              <a:latin typeface="Arial"/>
              <a:ea typeface="Arial"/>
              <a:cs typeface="Arial"/>
              <a:sym typeface="Arial"/>
            </a:endParaRPr>
          </a:p>
        </p:txBody>
      </p:sp>
      <p:sp>
        <p:nvSpPr>
          <p:cNvPr id="200" name="Google Shape;200;p14"/>
          <p:cNvSpPr txBox="1"/>
          <p:nvPr/>
        </p:nvSpPr>
        <p:spPr>
          <a:xfrm>
            <a:off x="6276647" y="2076521"/>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41C686"/>
                </a:solidFill>
                <a:latin typeface="Arial"/>
                <a:ea typeface="Arial"/>
                <a:cs typeface="Arial"/>
                <a:sym typeface="Arial"/>
              </a:rPr>
              <a:t>Prestaties van experts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41C686"/>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41C686"/>
                </a:solidFill>
                <a:latin typeface="Arial"/>
                <a:ea typeface="Arial"/>
                <a:cs typeface="Arial"/>
                <a:sym typeface="Arial"/>
              </a:rPr>
              <a:t>Toegang tot expertise en rolmodellen om te leren.</a:t>
            </a:r>
            <a:endParaRPr sz="1400" b="0" i="0" u="none" strike="noStrike" cap="none">
              <a:solidFill>
                <a:srgbClr val="000000"/>
              </a:solidFill>
              <a:latin typeface="Arial"/>
              <a:ea typeface="Arial"/>
              <a:cs typeface="Arial"/>
              <a:sym typeface="Arial"/>
            </a:endParaRPr>
          </a:p>
        </p:txBody>
      </p:sp>
      <p:sp>
        <p:nvSpPr>
          <p:cNvPr id="201" name="Google Shape;201;p14"/>
          <p:cNvSpPr txBox="1"/>
          <p:nvPr/>
        </p:nvSpPr>
        <p:spPr>
          <a:xfrm>
            <a:off x="8460322" y="2168995"/>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B0F0"/>
                </a:solidFill>
                <a:latin typeface="Arial"/>
                <a:ea typeface="Arial"/>
                <a:cs typeface="Arial"/>
                <a:sym typeface="Arial"/>
              </a:rPr>
              <a:t>Meerdere perspectieven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00B0F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0B0F0"/>
                </a:solidFill>
                <a:latin typeface="Arial"/>
                <a:ea typeface="Arial"/>
                <a:cs typeface="Arial"/>
                <a:sym typeface="Arial"/>
              </a:rPr>
              <a:t>Mogelijkheden om situaties vanuit verschillende invalshoeken te bekijken. </a:t>
            </a:r>
            <a:endParaRPr sz="1400" b="0" i="0" u="none" strike="noStrike" cap="none">
              <a:solidFill>
                <a:srgbClr val="000000"/>
              </a:solidFill>
              <a:latin typeface="Arial"/>
              <a:ea typeface="Arial"/>
              <a:cs typeface="Arial"/>
              <a:sym typeface="Arial"/>
            </a:endParaRPr>
          </a:p>
        </p:txBody>
      </p:sp>
      <p:sp>
        <p:nvSpPr>
          <p:cNvPr id="202" name="Google Shape;202;p14"/>
          <p:cNvSpPr txBox="1"/>
          <p:nvPr/>
        </p:nvSpPr>
        <p:spPr>
          <a:xfrm>
            <a:off x="928947" y="5031693"/>
            <a:ext cx="1461856" cy="1138773"/>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508DEF"/>
                </a:solidFill>
                <a:latin typeface="Arial"/>
                <a:ea typeface="Arial"/>
                <a:cs typeface="Arial"/>
                <a:sym typeface="Arial"/>
              </a:rPr>
              <a:t>Samenwerking</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508DE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508DEF"/>
                </a:solidFill>
                <a:latin typeface="Arial"/>
                <a:ea typeface="Arial"/>
                <a:cs typeface="Arial"/>
                <a:sym typeface="Arial"/>
              </a:rPr>
              <a:t>Groepstaken die teamwerk en collectief succes aanmoedigen.</a:t>
            </a:r>
            <a:endParaRPr sz="1400" b="0" i="0" u="none" strike="noStrike" cap="none">
              <a:solidFill>
                <a:srgbClr val="000000"/>
              </a:solidFill>
              <a:latin typeface="Arial"/>
              <a:ea typeface="Arial"/>
              <a:cs typeface="Arial"/>
              <a:sym typeface="Arial"/>
            </a:endParaRPr>
          </a:p>
        </p:txBody>
      </p:sp>
      <p:sp>
        <p:nvSpPr>
          <p:cNvPr id="203" name="Google Shape;203;p14"/>
          <p:cNvSpPr txBox="1"/>
          <p:nvPr/>
        </p:nvSpPr>
        <p:spPr>
          <a:xfrm>
            <a:off x="3127899" y="4921182"/>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8E76EE"/>
                </a:solidFill>
                <a:latin typeface="Arial"/>
                <a:ea typeface="Arial"/>
                <a:cs typeface="Arial"/>
                <a:sym typeface="Arial"/>
              </a:rPr>
              <a:t>Articulatie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8E76E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8E76EE"/>
                </a:solidFill>
                <a:latin typeface="Arial"/>
                <a:ea typeface="Arial"/>
                <a:cs typeface="Arial"/>
                <a:sym typeface="Arial"/>
              </a:rPr>
              <a:t>Gedachten en resultaten presenteren via sociale interactie.</a:t>
            </a:r>
            <a:endParaRPr sz="1400" b="0" i="0" u="none" strike="noStrike" cap="none">
              <a:solidFill>
                <a:srgbClr val="000000"/>
              </a:solidFill>
              <a:latin typeface="Arial"/>
              <a:ea typeface="Arial"/>
              <a:cs typeface="Arial"/>
              <a:sym typeface="Arial"/>
            </a:endParaRPr>
          </a:p>
        </p:txBody>
      </p:sp>
      <p:sp>
        <p:nvSpPr>
          <p:cNvPr id="204" name="Google Shape;204;p14"/>
          <p:cNvSpPr txBox="1"/>
          <p:nvPr/>
        </p:nvSpPr>
        <p:spPr>
          <a:xfrm>
            <a:off x="5303180" y="5031693"/>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BE6BE7"/>
                </a:solidFill>
                <a:latin typeface="Arial"/>
                <a:ea typeface="Arial"/>
                <a:cs typeface="Arial"/>
                <a:sym typeface="Arial"/>
              </a:rPr>
              <a:t>Reflectie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BE6BE7"/>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BE6BE7"/>
                </a:solidFill>
                <a:latin typeface="Arial"/>
                <a:ea typeface="Arial"/>
                <a:cs typeface="Arial"/>
                <a:sym typeface="Arial"/>
              </a:rPr>
              <a:t>Kritisch nadenken over gemaakte keuzes en beslissingen.</a:t>
            </a:r>
            <a:endParaRPr sz="1400" b="0" i="0" u="none" strike="noStrike" cap="none">
              <a:solidFill>
                <a:srgbClr val="000000"/>
              </a:solidFill>
              <a:latin typeface="Arial"/>
              <a:ea typeface="Arial"/>
              <a:cs typeface="Arial"/>
              <a:sym typeface="Arial"/>
            </a:endParaRPr>
          </a:p>
        </p:txBody>
      </p:sp>
      <p:sp>
        <p:nvSpPr>
          <p:cNvPr id="205" name="Google Shape;205;p14"/>
          <p:cNvSpPr txBox="1"/>
          <p:nvPr/>
        </p:nvSpPr>
        <p:spPr>
          <a:xfrm>
            <a:off x="7283348" y="5160549"/>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DF5FAE"/>
                </a:solidFill>
                <a:latin typeface="Arial"/>
                <a:ea typeface="Arial"/>
                <a:cs typeface="Arial"/>
                <a:sym typeface="Arial"/>
              </a:rPr>
              <a:t>Steigers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DF5FA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DF5FAE"/>
                </a:solidFill>
                <a:latin typeface="Arial"/>
                <a:ea typeface="Arial"/>
                <a:cs typeface="Arial"/>
                <a:sym typeface="Arial"/>
              </a:rPr>
              <a:t>Begeleiding die het leren en metacognitie ondersteunt.</a:t>
            </a:r>
            <a:endParaRPr sz="1400" b="0" i="0" u="none" strike="noStrike" cap="none">
              <a:solidFill>
                <a:srgbClr val="000000"/>
              </a:solidFill>
              <a:latin typeface="Arial"/>
              <a:ea typeface="Arial"/>
              <a:cs typeface="Arial"/>
              <a:sym typeface="Arial"/>
            </a:endParaRPr>
          </a:p>
        </p:txBody>
      </p:sp>
      <p:sp>
        <p:nvSpPr>
          <p:cNvPr id="206" name="Google Shape;206;p14"/>
          <p:cNvSpPr txBox="1"/>
          <p:nvPr/>
        </p:nvSpPr>
        <p:spPr>
          <a:xfrm>
            <a:off x="9677413" y="4863590"/>
            <a:ext cx="1384917" cy="1354217"/>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E8625E"/>
                </a:solidFill>
                <a:latin typeface="Arial"/>
                <a:ea typeface="Arial"/>
                <a:cs typeface="Arial"/>
                <a:sym typeface="Arial"/>
              </a:rPr>
              <a:t>Authentieke beoordeling</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E8625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E8625E"/>
                </a:solidFill>
                <a:latin typeface="Arial"/>
                <a:ea typeface="Arial"/>
                <a:cs typeface="Arial"/>
                <a:sym typeface="Arial"/>
              </a:rPr>
              <a:t>Geïntegreerde beoordelingen die een scala aan vaardigheden laten zien.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15"/>
          <p:cNvSpPr txBox="1"/>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Authentiek leermodel</a:t>
            </a:r>
            <a:endParaRPr/>
          </a:p>
        </p:txBody>
      </p:sp>
      <p:pic>
        <p:nvPicPr>
          <p:cNvPr id="213" name="Google Shape;213;p15"/>
          <p:cNvPicPr preferRelativeResize="0"/>
          <p:nvPr/>
        </p:nvPicPr>
        <p:blipFill rotWithShape="1">
          <a:blip r:embed="rId3">
            <a:alphaModFix/>
          </a:blip>
          <a:srcRect l="719" t="8150" r="77156" b="61272"/>
          <a:stretch/>
        </p:blipFill>
        <p:spPr>
          <a:xfrm>
            <a:off x="325900" y="962775"/>
            <a:ext cx="2440074" cy="2786699"/>
          </a:xfrm>
          <a:prstGeom prst="rect">
            <a:avLst/>
          </a:prstGeom>
          <a:noFill/>
          <a:ln>
            <a:noFill/>
          </a:ln>
        </p:spPr>
      </p:pic>
      <p:sp>
        <p:nvSpPr>
          <p:cNvPr id="214" name="Google Shape;214;p15"/>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15" name="Google Shape;215;p15"/>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16" name="Google Shape;216;p15"/>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17" name="Google Shape;217;p15"/>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18" name="Google Shape;218;p15"/>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Beschrijving</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Een virtuele of fysieke omgeving die weerspiegelt hoe kennis in het echte leven wordt gebruikt, zonder dingen te simplificeren, en die motiveert om te leren.</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Voorbeeld informatica</a:t>
            </a:r>
            <a:r>
              <a:rPr lang="en-US" sz="17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Om databases te begrijpen, werken de leerlingen en lossen ze veelvoorkomende schoolgerelateerde problemen op, zoals de </a:t>
            </a:r>
            <a:r>
              <a:rPr lang="en-US" sz="1700" b="0" i="0" u="none" strike="noStrike" cap="none">
                <a:solidFill>
                  <a:schemeClr val="accent3"/>
                </a:solidFill>
                <a:latin typeface="Calibri"/>
                <a:ea typeface="Calibri"/>
                <a:cs typeface="Calibri"/>
                <a:sym typeface="Calibri"/>
              </a:rPr>
              <a:t>organisatie en het beheer van gegevens voor hun schoolbibliotheek </a:t>
            </a:r>
            <a:r>
              <a:rPr lang="en-US" sz="1700" b="0" i="0" u="none" strike="noStrike" cap="none">
                <a:solidFill>
                  <a:srgbClr val="000000"/>
                </a:solidFill>
                <a:latin typeface="Calibri"/>
                <a:ea typeface="Calibri"/>
                <a:cs typeface="Calibri"/>
                <a:sym typeface="Calibri"/>
              </a:rPr>
              <a:t>(bijv. catalogus en leensysteem), </a:t>
            </a:r>
            <a:r>
              <a:rPr lang="en-US" sz="1700" b="0" i="0" u="none" strike="noStrike" cap="none">
                <a:solidFill>
                  <a:schemeClr val="accent6"/>
                </a:solidFill>
                <a:latin typeface="Calibri"/>
                <a:ea typeface="Calibri"/>
                <a:cs typeface="Calibri"/>
                <a:sym typeface="Calibri"/>
              </a:rPr>
              <a:t>het huiswerk- en beoordelingsopdrachtproces </a:t>
            </a:r>
            <a:r>
              <a:rPr lang="en-US" sz="1700" b="0" i="0" u="none" strike="noStrike" cap="none">
                <a:solidFill>
                  <a:srgbClr val="000000"/>
                </a:solidFill>
                <a:latin typeface="Calibri"/>
                <a:ea typeface="Calibri"/>
                <a:cs typeface="Calibri"/>
                <a:sym typeface="Calibri"/>
              </a:rPr>
              <a:t>(bijv. herinneringstaken en deadlines) </a:t>
            </a:r>
            <a:r>
              <a:rPr lang="en-US" sz="1700" b="0" i="0" u="none" strike="noStrike" cap="none">
                <a:solidFill>
                  <a:schemeClr val="accent1"/>
                </a:solidFill>
                <a:latin typeface="Calibri"/>
                <a:ea typeface="Calibri"/>
                <a:cs typeface="Calibri"/>
                <a:sym typeface="Calibri"/>
              </a:rPr>
              <a:t>of de presentieprocedure </a:t>
            </a:r>
            <a:r>
              <a:rPr lang="en-US" sz="1700" b="0" i="0" u="none" strike="noStrike" cap="none">
                <a:solidFill>
                  <a:srgbClr val="000000"/>
                </a:solidFill>
                <a:latin typeface="Calibri"/>
                <a:ea typeface="Calibri"/>
                <a:cs typeface="Calibri"/>
                <a:sym typeface="Calibri"/>
              </a:rPr>
              <a:t>(bijv. presentielijsten bijhouden in een database). Dergelijke contexten weerspiegelen de echte wereld en vragen leerlingen om hun kennis en vaardigheden te gebruiken om hun dagelijks leven als student en jonge burger te verbeteren.</a:t>
            </a:r>
            <a:endParaRPr sz="1700" b="0" i="0" u="none" strike="noStrike" cap="none">
              <a:solidFill>
                <a:srgbClr val="000000"/>
              </a:solidFill>
              <a:latin typeface="Calibri"/>
              <a:ea typeface="Calibri"/>
              <a:cs typeface="Calibri"/>
              <a:sym typeface="Calibri"/>
            </a:endParaRPr>
          </a:p>
        </p:txBody>
      </p:sp>
      <p:sp>
        <p:nvSpPr>
          <p:cNvPr id="219" name="Google Shape;219;p15"/>
          <p:cNvSpPr txBox="1"/>
          <p:nvPr/>
        </p:nvSpPr>
        <p:spPr>
          <a:xfrm>
            <a:off x="880569" y="2115396"/>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E0CC1B"/>
                </a:solidFill>
                <a:latin typeface="Arial"/>
                <a:ea typeface="Arial"/>
                <a:cs typeface="Arial"/>
                <a:sym typeface="Arial"/>
              </a:rPr>
              <a:t>Authentieke context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E0CC1B"/>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E0CC1B"/>
                </a:solidFill>
                <a:latin typeface="Arial"/>
                <a:ea typeface="Arial"/>
                <a:cs typeface="Arial"/>
                <a:sym typeface="Arial"/>
              </a:rPr>
              <a:t>Een omgeving die het gebruik van kennis in het echte leven weerspiegelt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16"/>
          <p:cNvSpPr txBox="1"/>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Authentiek leermodel</a:t>
            </a:r>
            <a:endParaRPr/>
          </a:p>
        </p:txBody>
      </p:sp>
      <p:sp>
        <p:nvSpPr>
          <p:cNvPr id="226" name="Google Shape;226;p16"/>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27" name="Google Shape;227;p16"/>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28" name="Google Shape;228;p16"/>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29" name="Google Shape;229;p16"/>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30" name="Google Shape;230;p16"/>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Beschrijving</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Complexe taken (geen voorgedefinieerde stappen die leerlingen moeten volgen), met relevantie voor de echte wereld, zijn interdisciplinair, vereisen productie (geen reproductie) maar kunnen niet ter plekke worden opgelost (langdurig onderzoek over een periode).</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Voorbeeld informatica</a:t>
            </a:r>
            <a:r>
              <a:rPr lang="en-US" sz="17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1000"/>
              </a:spcBef>
              <a:spcAft>
                <a:spcPts val="100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De leerlingen krijgen de opdracht om een robot te ontwerpen en te programmeren met behulp van een platform als LEGO WeDo 2.0 of een vergelijkbare educatieve robotica-kit om een milieuprobleem uit de echte wereld op te lossen, zoals het sorteren van recyclebare materialen. </a:t>
            </a:r>
            <a:r>
              <a:rPr lang="en-US" sz="1700" b="0" i="0" u="none" strike="noStrike" cap="none">
                <a:solidFill>
                  <a:schemeClr val="accent1"/>
                </a:solidFill>
                <a:latin typeface="Calibri"/>
                <a:ea typeface="Calibri"/>
                <a:cs typeface="Calibri"/>
                <a:sym typeface="Calibri"/>
              </a:rPr>
              <a:t>Ze moeten de robot (bijvoorbeeld een vrachtwagen) bouwen en programmeren om recyclebare voorwerpen te sorteren.</a:t>
            </a:r>
            <a:endParaRPr sz="1700" b="0" i="0" u="none" strike="noStrike" cap="none">
              <a:solidFill>
                <a:schemeClr val="accent1"/>
              </a:solidFill>
              <a:latin typeface="Calibri"/>
              <a:ea typeface="Calibri"/>
              <a:cs typeface="Calibri"/>
              <a:sym typeface="Calibri"/>
            </a:endParaRPr>
          </a:p>
        </p:txBody>
      </p:sp>
      <p:pic>
        <p:nvPicPr>
          <p:cNvPr id="231" name="Google Shape;231;p16"/>
          <p:cNvPicPr preferRelativeResize="0"/>
          <p:nvPr/>
        </p:nvPicPr>
        <p:blipFill rotWithShape="1">
          <a:blip r:embed="rId3">
            <a:alphaModFix/>
          </a:blip>
          <a:srcRect l="22420" t="8149" r="57623" b="63545"/>
          <a:stretch/>
        </p:blipFill>
        <p:spPr>
          <a:xfrm>
            <a:off x="648225" y="1011575"/>
            <a:ext cx="2200600" cy="2579500"/>
          </a:xfrm>
          <a:prstGeom prst="rect">
            <a:avLst/>
          </a:prstGeom>
          <a:noFill/>
          <a:ln>
            <a:noFill/>
          </a:ln>
        </p:spPr>
      </p:pic>
      <p:sp>
        <p:nvSpPr>
          <p:cNvPr id="232" name="Google Shape;232;p16"/>
          <p:cNvSpPr txBox="1"/>
          <p:nvPr/>
        </p:nvSpPr>
        <p:spPr>
          <a:xfrm>
            <a:off x="928947" y="2192948"/>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9DC44C"/>
                </a:solidFill>
                <a:latin typeface="Arial"/>
                <a:ea typeface="Arial"/>
                <a:cs typeface="Arial"/>
                <a:sym typeface="Arial"/>
              </a:rPr>
              <a:t>Authentieke taak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9DC44C"/>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9DC44C"/>
                </a:solidFill>
                <a:latin typeface="Arial"/>
                <a:ea typeface="Arial"/>
                <a:cs typeface="Arial"/>
                <a:sym typeface="Arial"/>
              </a:rPr>
              <a:t>Complexe, voor de echte wereld relevante taken voor leerlingen.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17"/>
          <p:cNvSpPr txBox="1"/>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Authentiek leermodel</a:t>
            </a:r>
            <a:endParaRPr/>
          </a:p>
        </p:txBody>
      </p:sp>
      <p:sp>
        <p:nvSpPr>
          <p:cNvPr id="239" name="Google Shape;239;p17"/>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40" name="Google Shape;240;p17"/>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41" name="Google Shape;241;p17"/>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42" name="Google Shape;242;p17"/>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43" name="Google Shape;243;p17"/>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Beschrijving</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Toegang tot expertise, zien hoe experts denken en werken, levensechte episodes observeren en kansen krijgen om verhalen te delen.</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Voorbeeld van informatica</a:t>
            </a:r>
            <a:r>
              <a:rPr lang="en-US" sz="17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Een </a:t>
            </a:r>
            <a:r>
              <a:rPr lang="en-US" sz="1700" b="0" i="0" u="none" strike="noStrike" cap="none">
                <a:solidFill>
                  <a:schemeClr val="accent3"/>
                </a:solidFill>
                <a:latin typeface="Calibri"/>
                <a:ea typeface="Calibri"/>
                <a:cs typeface="Calibri"/>
                <a:sym typeface="Calibri"/>
              </a:rPr>
              <a:t>robotexpert </a:t>
            </a:r>
            <a:r>
              <a:rPr lang="en-US" sz="1700" b="0" i="0" u="none" strike="noStrike" cap="none">
                <a:solidFill>
                  <a:srgbClr val="000000"/>
                </a:solidFill>
                <a:latin typeface="Calibri"/>
                <a:ea typeface="Calibri"/>
                <a:cs typeface="Calibri"/>
                <a:sym typeface="Calibri"/>
              </a:rPr>
              <a:t>wordt uitgenodigd om te laten zien hoe robots kunnen worden geprogrammeerd om milieuproblemen zoals recycling op te lossen. De expert kan een robot laten zien die verschillende materialen sorteert en uitleggen hoe gegevens worden gebruikt om elk item op de juiste manier te classificeren en te sturen.</a:t>
            </a:r>
            <a:endParaRPr sz="1700" b="0" i="0" u="none" strike="noStrike" cap="none">
              <a:solidFill>
                <a:srgbClr val="000000"/>
              </a:solidFill>
              <a:latin typeface="Calibri"/>
              <a:ea typeface="Calibri"/>
              <a:cs typeface="Calibri"/>
              <a:sym typeface="Calibri"/>
            </a:endParaRPr>
          </a:p>
        </p:txBody>
      </p:sp>
      <p:pic>
        <p:nvPicPr>
          <p:cNvPr id="244" name="Google Shape;244;p17"/>
          <p:cNvPicPr preferRelativeResize="0"/>
          <p:nvPr/>
        </p:nvPicPr>
        <p:blipFill rotWithShape="1">
          <a:blip r:embed="rId3">
            <a:alphaModFix/>
          </a:blip>
          <a:srcRect l="41815" t="9175" r="38231" b="62522"/>
          <a:stretch/>
        </p:blipFill>
        <p:spPr>
          <a:xfrm>
            <a:off x="648225" y="1106675"/>
            <a:ext cx="2200600" cy="2579500"/>
          </a:xfrm>
          <a:prstGeom prst="rect">
            <a:avLst/>
          </a:prstGeom>
          <a:noFill/>
          <a:ln>
            <a:noFill/>
          </a:ln>
        </p:spPr>
      </p:pic>
      <p:sp>
        <p:nvSpPr>
          <p:cNvPr id="245" name="Google Shape;245;p17"/>
          <p:cNvSpPr txBox="1"/>
          <p:nvPr/>
        </p:nvSpPr>
        <p:spPr>
          <a:xfrm>
            <a:off x="1017597" y="2187329"/>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41C686"/>
                </a:solidFill>
                <a:latin typeface="Arial"/>
                <a:ea typeface="Arial"/>
                <a:cs typeface="Arial"/>
                <a:sym typeface="Arial"/>
              </a:rPr>
              <a:t>Prestaties van experts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41C686"/>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41C686"/>
                </a:solidFill>
                <a:latin typeface="Arial"/>
                <a:ea typeface="Arial"/>
                <a:cs typeface="Arial"/>
                <a:sym typeface="Arial"/>
              </a:rPr>
              <a:t>Toegang tot expertise en rolmodellen voor leren.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18"/>
          <p:cNvSpPr txBox="1"/>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Authentiek leermodel</a:t>
            </a:r>
            <a:endParaRPr/>
          </a:p>
        </p:txBody>
      </p:sp>
      <p:sp>
        <p:nvSpPr>
          <p:cNvPr id="252" name="Google Shape;252;p18"/>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53" name="Google Shape;253;p18"/>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54" name="Google Shape;254;p18"/>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55" name="Google Shape;255;p18"/>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56" name="Google Shape;256;p18"/>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Beschrijving</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Gelegenheid om verschillende rollen aan te nemen en dingen vanuit verschillende gezichtspunten te bekijken.</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Voorbeeld van informatica</a:t>
            </a:r>
            <a:r>
              <a:rPr lang="en-US" sz="17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Studenten krijgen de opdracht om een digitaal bibliotheekbeheersysteem te ontwerpen dat helpt bij het beheren van boeken, gebruikersrecords en leen- en inleverprocessen. De school heeft </a:t>
            </a:r>
            <a:r>
              <a:rPr lang="en-US" sz="1700" b="0" i="0" u="none" strike="noStrike" cap="none">
                <a:solidFill>
                  <a:schemeClr val="accent1"/>
                </a:solidFill>
                <a:latin typeface="Calibri"/>
                <a:ea typeface="Calibri"/>
                <a:cs typeface="Calibri"/>
                <a:sym typeface="Calibri"/>
              </a:rPr>
              <a:t>meerdere gebruikers van een dergelijk systeem</a:t>
            </a:r>
            <a:r>
              <a:rPr lang="en-US" sz="1700" b="0" i="0" u="none" strike="noStrike" cap="none">
                <a:solidFill>
                  <a:srgbClr val="000000"/>
                </a:solidFill>
                <a:latin typeface="Calibri"/>
                <a:ea typeface="Calibri"/>
                <a:cs typeface="Calibri"/>
                <a:sym typeface="Calibri"/>
              </a:rPr>
              <a:t>, die elk verschillende behoeften hebben. Bijvoorbeeld: (a) de studenten zijn de directe gebruikers die een gebruiksvriendelijke interface nodig hebben om boeken te zoeken, de beschikbaarheid te bevestigen, boeken te lenen en hun leengeschiedenis te beheren; (b) de bibliothecarissen, als beheerders, moeten nieuwe boeken catalogiseren, de database beheren en bijwerken, het leenproces en retourzendingen bijhouden (bijv. notificaties versturen); en (c) de leerkrachten moeten kunnen zien welke boeken beschikbaar zijn, leeslijsten maken en boeken aanbevelen.</a:t>
            </a:r>
            <a:endParaRPr sz="1700" b="0" i="0" u="none" strike="noStrike" cap="none">
              <a:solidFill>
                <a:srgbClr val="000000"/>
              </a:solidFill>
              <a:latin typeface="Calibri"/>
              <a:ea typeface="Calibri"/>
              <a:cs typeface="Calibri"/>
              <a:sym typeface="Calibri"/>
            </a:endParaRPr>
          </a:p>
          <a:p>
            <a:pPr marL="0" marR="0" lvl="0" indent="0" algn="l" rtl="0">
              <a:lnSpc>
                <a:spcPct val="115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De leerlingen moeten deze behoeften identificeren door gesprekken te voeren met hun klasgenoten, bibliothecarissen en leerkrachten, voordat ze het digitale systeem creëren.</a:t>
            </a:r>
            <a:endParaRPr sz="1700" b="0" i="0" u="none" strike="noStrike" cap="none">
              <a:solidFill>
                <a:srgbClr val="000000"/>
              </a:solidFill>
              <a:latin typeface="Calibri"/>
              <a:ea typeface="Calibri"/>
              <a:cs typeface="Calibri"/>
              <a:sym typeface="Calibri"/>
            </a:endParaRPr>
          </a:p>
        </p:txBody>
      </p:sp>
      <p:pic>
        <p:nvPicPr>
          <p:cNvPr id="257" name="Google Shape;257;p18"/>
          <p:cNvPicPr preferRelativeResize="0"/>
          <p:nvPr/>
        </p:nvPicPr>
        <p:blipFill rotWithShape="1">
          <a:blip r:embed="rId3">
            <a:alphaModFix/>
          </a:blip>
          <a:srcRect l="61686" t="8493" r="18359" b="60930"/>
          <a:stretch/>
        </p:blipFill>
        <p:spPr>
          <a:xfrm>
            <a:off x="648224" y="861025"/>
            <a:ext cx="2200600" cy="2786699"/>
          </a:xfrm>
          <a:prstGeom prst="rect">
            <a:avLst/>
          </a:prstGeom>
          <a:noFill/>
          <a:ln>
            <a:noFill/>
          </a:ln>
        </p:spPr>
      </p:pic>
      <p:sp>
        <p:nvSpPr>
          <p:cNvPr id="258" name="Google Shape;258;p18"/>
          <p:cNvSpPr txBox="1"/>
          <p:nvPr/>
        </p:nvSpPr>
        <p:spPr>
          <a:xfrm>
            <a:off x="1017596" y="2115396"/>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B0F0"/>
                </a:solidFill>
                <a:latin typeface="Arial"/>
                <a:ea typeface="Arial"/>
                <a:cs typeface="Arial"/>
                <a:sym typeface="Arial"/>
              </a:rPr>
              <a:t>Meerdere perspectieven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00B0F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0B0F0"/>
                </a:solidFill>
                <a:latin typeface="Arial"/>
                <a:ea typeface="Arial"/>
                <a:cs typeface="Arial"/>
                <a:sym typeface="Arial"/>
              </a:rPr>
              <a:t>Mogelijkheden om situaties vanuit verschillende invalshoeken te bekijken.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19"/>
          <p:cNvSpPr txBox="1"/>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Authentiek leermodel</a:t>
            </a:r>
            <a:endParaRPr/>
          </a:p>
        </p:txBody>
      </p:sp>
      <p:sp>
        <p:nvSpPr>
          <p:cNvPr id="265" name="Google Shape;265;p19"/>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66" name="Google Shape;266;p19"/>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67" name="Google Shape;267;p19"/>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68" name="Google Shape;268;p19"/>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69" name="Google Shape;269;p19"/>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Beschrijving</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Taken gericht op groepen, voor individuen om in paren of teams te werken, waarbij gestreefd wordt naar succes voor het hele team.</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Voorbeeld van informatica</a:t>
            </a:r>
            <a:r>
              <a:rPr lang="en-US" sz="17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Om het digitale bibliotheeksysteem voor hun school te ontwerpen, worden de leerlingen verdeeld in </a:t>
            </a:r>
            <a:r>
              <a:rPr lang="en-US" sz="1700" b="0" i="0" u="none" strike="noStrike" cap="none">
                <a:solidFill>
                  <a:schemeClr val="accent1"/>
                </a:solidFill>
                <a:latin typeface="Calibri"/>
                <a:ea typeface="Calibri"/>
                <a:cs typeface="Calibri"/>
                <a:sym typeface="Calibri"/>
              </a:rPr>
              <a:t>teams </a:t>
            </a:r>
            <a:r>
              <a:rPr lang="en-US" sz="1700" b="0" i="0" u="none" strike="noStrike" cap="none">
                <a:solidFill>
                  <a:srgbClr val="000000"/>
                </a:solidFill>
                <a:latin typeface="Calibri"/>
                <a:ea typeface="Calibri"/>
                <a:cs typeface="Calibri"/>
                <a:sym typeface="Calibri"/>
              </a:rPr>
              <a:t>die verschillende rollen op zich nemen. Eén team werkt bijvoorbeeld aan het begrijpen van de taken/het werk van de bibliothecaris (en, in het algemeen, het bibliotheekinformatiesysteem), één aan het ontwerpen van de interface (drie gebruikersinterfaces voor elke verschillende stakeholder), en één aan de gebruikerservaring en het testen. De studenten kunnen ook in grotere groepen worden verdeeld, die elk hun systeem ontwerpen, om elkaar later te vergelijken.</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t/>
            </a:r>
            <a:endParaRPr sz="1700" b="0" i="0" u="none" strike="noStrike" cap="none">
              <a:solidFill>
                <a:srgbClr val="000000"/>
              </a:solidFill>
              <a:latin typeface="Calibri"/>
              <a:ea typeface="Calibri"/>
              <a:cs typeface="Calibri"/>
              <a:sym typeface="Calibri"/>
            </a:endParaRPr>
          </a:p>
        </p:txBody>
      </p:sp>
      <p:pic>
        <p:nvPicPr>
          <p:cNvPr id="270" name="Google Shape;270;p19"/>
          <p:cNvPicPr preferRelativeResize="0"/>
          <p:nvPr/>
        </p:nvPicPr>
        <p:blipFill rotWithShape="1">
          <a:blip r:embed="rId3">
            <a:alphaModFix/>
          </a:blip>
          <a:srcRect l="2319" t="36797" r="77246" b="34898"/>
          <a:stretch/>
        </p:blipFill>
        <p:spPr>
          <a:xfrm>
            <a:off x="621700" y="905875"/>
            <a:ext cx="2253649" cy="2579525"/>
          </a:xfrm>
          <a:prstGeom prst="rect">
            <a:avLst/>
          </a:prstGeom>
          <a:noFill/>
          <a:ln>
            <a:noFill/>
          </a:ln>
        </p:spPr>
      </p:pic>
      <p:sp>
        <p:nvSpPr>
          <p:cNvPr id="271" name="Google Shape;271;p19"/>
          <p:cNvSpPr txBox="1"/>
          <p:nvPr/>
        </p:nvSpPr>
        <p:spPr>
          <a:xfrm>
            <a:off x="1017596" y="2075429"/>
            <a:ext cx="1461856" cy="1138773"/>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508DEF"/>
                </a:solidFill>
                <a:latin typeface="Arial"/>
                <a:ea typeface="Arial"/>
                <a:cs typeface="Arial"/>
                <a:sym typeface="Arial"/>
              </a:rPr>
              <a:t>Samenwerking</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508DE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508DEF"/>
                </a:solidFill>
                <a:latin typeface="Arial"/>
                <a:ea typeface="Arial"/>
                <a:cs typeface="Arial"/>
                <a:sym typeface="Arial"/>
              </a:rPr>
              <a:t>Groepstaken moedigen teamwerk en collectief succes aan.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2"/>
          <p:cNvSpPr txBox="1"/>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2500"/>
              <a:buFont typeface="Calibri"/>
              <a:buNone/>
            </a:pPr>
            <a:r>
              <a:rPr lang="en-US"/>
              <a:t>Module 2: TINKER Raamwerk - authentieke leerprincipes en praktische handleiding</a:t>
            </a:r>
            <a:endParaRPr/>
          </a:p>
        </p:txBody>
      </p:sp>
      <p:sp>
        <p:nvSpPr>
          <p:cNvPr id="68" name="Google Shape;68;p2"/>
          <p:cNvSpPr txBox="1"/>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en-US"/>
              <a:t>Unit 2.1: Authentiek leren begrijpen - van theorie naar praktijk</a:t>
            </a:r>
            <a:endParaRPr/>
          </a:p>
          <a:p>
            <a:pPr marL="0" lvl="0" indent="0" algn="l" rtl="0">
              <a:lnSpc>
                <a:spcPct val="90000"/>
              </a:lnSpc>
              <a:spcBef>
                <a:spcPts val="0"/>
              </a:spcBef>
              <a:spcAft>
                <a:spcPts val="0"/>
              </a:spcAft>
              <a:buClr>
                <a:schemeClr val="dk1"/>
              </a:buClr>
              <a:buSzPts val="1600"/>
              <a:buNone/>
            </a:pPr>
            <a:r>
              <a:t/>
            </a:r>
            <a:endParaRPr/>
          </a:p>
          <a:p>
            <a:pPr marL="0" lvl="0" indent="0" algn="l" rtl="0">
              <a:lnSpc>
                <a:spcPct val="90000"/>
              </a:lnSpc>
              <a:spcBef>
                <a:spcPts val="0"/>
              </a:spcBef>
              <a:spcAft>
                <a:spcPts val="0"/>
              </a:spcAft>
              <a:buClr>
                <a:schemeClr val="dk1"/>
              </a:buClr>
              <a:buSzPts val="1600"/>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20"/>
          <p:cNvSpPr txBox="1"/>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Authentiek leermodel</a:t>
            </a:r>
            <a:endParaRPr/>
          </a:p>
        </p:txBody>
      </p:sp>
      <p:sp>
        <p:nvSpPr>
          <p:cNvPr id="278" name="Google Shape;278;p20"/>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79" name="Google Shape;279;p20"/>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80" name="Google Shape;280;p20"/>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81" name="Google Shape;281;p20"/>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82" name="Google Shape;282;p20"/>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Beschrijving</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De mogelijkheid om gedachten en resultaten te verwoorden, publiekelijk een argument te presenteren en begrip te bereiken door sociale interactie.</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Voorbeeld van informatica</a:t>
            </a:r>
            <a:r>
              <a:rPr lang="en-US" sz="17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De leerlingen moeten hun deel van het schoolbibliotheekbeheersysteem, zoals de databasestructuur of de gebruikersinterface, presenteren aan hun medeleerlingen en docenten. Het gebruikersinterfaceteam moet bijvoorbeeld </a:t>
            </a:r>
            <a:r>
              <a:rPr lang="en-US" sz="1700" b="0" i="0" u="none" strike="noStrike" cap="none">
                <a:solidFill>
                  <a:schemeClr val="accent1"/>
                </a:solidFill>
                <a:latin typeface="Calibri"/>
                <a:ea typeface="Calibri"/>
                <a:cs typeface="Calibri"/>
                <a:sym typeface="Calibri"/>
              </a:rPr>
              <a:t>de logica uitleggen </a:t>
            </a:r>
            <a:r>
              <a:rPr lang="en-US" sz="1700" b="0" i="0" u="none" strike="noStrike" cap="none">
                <a:solidFill>
                  <a:srgbClr val="000000"/>
                </a:solidFill>
                <a:latin typeface="Calibri"/>
                <a:ea typeface="Calibri"/>
                <a:cs typeface="Calibri"/>
                <a:sym typeface="Calibri"/>
              </a:rPr>
              <a:t>achter hoe ze de interface hebben ontworpen op basis van de verschillende gebruikersbehoeften. De leerlingen presenteren hun werk met behulp van diagrammen en demo's.</a:t>
            </a:r>
            <a:endParaRPr sz="1700" b="0" i="0" u="none" strike="noStrike" cap="none">
              <a:solidFill>
                <a:srgbClr val="000000"/>
              </a:solidFill>
              <a:latin typeface="Calibri"/>
              <a:ea typeface="Calibri"/>
              <a:cs typeface="Calibri"/>
              <a:sym typeface="Calibri"/>
            </a:endParaRPr>
          </a:p>
        </p:txBody>
      </p:sp>
      <p:pic>
        <p:nvPicPr>
          <p:cNvPr id="283" name="Google Shape;283;p20"/>
          <p:cNvPicPr preferRelativeResize="0"/>
          <p:nvPr/>
        </p:nvPicPr>
        <p:blipFill rotWithShape="1">
          <a:blip r:embed="rId3">
            <a:alphaModFix/>
          </a:blip>
          <a:srcRect l="22097" t="36797" r="58177" b="34898"/>
          <a:stretch/>
        </p:blipFill>
        <p:spPr>
          <a:xfrm>
            <a:off x="660775" y="1044950"/>
            <a:ext cx="2175499" cy="2579525"/>
          </a:xfrm>
          <a:prstGeom prst="rect">
            <a:avLst/>
          </a:prstGeom>
          <a:noFill/>
          <a:ln>
            <a:noFill/>
          </a:ln>
        </p:spPr>
      </p:pic>
      <p:sp>
        <p:nvSpPr>
          <p:cNvPr id="284" name="Google Shape;284;p20"/>
          <p:cNvSpPr txBox="1"/>
          <p:nvPr/>
        </p:nvSpPr>
        <p:spPr>
          <a:xfrm>
            <a:off x="1017596" y="2101332"/>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8E76EE"/>
                </a:solidFill>
                <a:latin typeface="Arial"/>
                <a:ea typeface="Arial"/>
                <a:cs typeface="Arial"/>
                <a:sym typeface="Arial"/>
              </a:rPr>
              <a:t>Articulatie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8E76E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8E76EE"/>
                </a:solidFill>
                <a:latin typeface="Arial"/>
                <a:ea typeface="Arial"/>
                <a:cs typeface="Arial"/>
                <a:sym typeface="Arial"/>
              </a:rPr>
              <a:t>Gedachten en resultaten presenteren via sociale interactie.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21"/>
          <p:cNvSpPr txBox="1"/>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Authentiek leermodel</a:t>
            </a:r>
            <a:endParaRPr/>
          </a:p>
        </p:txBody>
      </p:sp>
      <p:sp>
        <p:nvSpPr>
          <p:cNvPr id="291" name="Google Shape;291;p21"/>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92" name="Google Shape;292;p21"/>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93" name="Google Shape;293;p21"/>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94" name="Google Shape;294;p21"/>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295" name="Google Shape;295;p21"/>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Beschrijving</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15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De mogelijkheid om na te denken, te reflecteren en te discussiëren over keuzes, hetzij in actie (tijdens het maken van keuzes) of na actie (na het nemen van beslissingen)- reflectie is ook een sociaal proces.</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Voorbeeld van informatica</a:t>
            </a:r>
            <a:r>
              <a:rPr lang="en-US" sz="17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Tijdens de ontwikkeling van het schoolbibliotheekbeheersysteem houden de leerlingen </a:t>
            </a:r>
            <a:r>
              <a:rPr lang="en-US" sz="1700" b="0" i="0" u="none" strike="noStrike" cap="none">
                <a:solidFill>
                  <a:schemeClr val="accent1"/>
                </a:solidFill>
                <a:latin typeface="Calibri"/>
                <a:ea typeface="Calibri"/>
                <a:cs typeface="Calibri"/>
                <a:sym typeface="Calibri"/>
              </a:rPr>
              <a:t>een reflectief dagboek </a:t>
            </a:r>
            <a:r>
              <a:rPr lang="en-US" sz="1700" b="0" i="0" u="none" strike="noStrike" cap="none">
                <a:solidFill>
                  <a:srgbClr val="000000"/>
                </a:solidFill>
                <a:latin typeface="Calibri"/>
                <a:ea typeface="Calibri"/>
                <a:cs typeface="Calibri"/>
                <a:sym typeface="Calibri"/>
              </a:rPr>
              <a:t>bij, waarin ze schrijven over de uitdagingen die ze tegenkwamen en hoe ze die benaderden, de zorgen die ze hadden, welke beslissingen ze namen en hoe ze onverwachte problemen oplosten. Ze kunnen bijvoorbeeld opschrijven welke gegevensvelden ze hebben opgenomen om een balans te vinden tussen complexiteit en bruikbaarheid. Tijdens het werken stelt de leerkracht bijkomende </a:t>
            </a:r>
            <a:r>
              <a:rPr lang="en-US" sz="1700" b="0" i="0" u="none" strike="noStrike" cap="none">
                <a:solidFill>
                  <a:schemeClr val="accent1"/>
                </a:solidFill>
                <a:latin typeface="Calibri"/>
                <a:ea typeface="Calibri"/>
                <a:cs typeface="Calibri"/>
                <a:sym typeface="Calibri"/>
              </a:rPr>
              <a:t>reflectieve </a:t>
            </a:r>
            <a:r>
              <a:rPr lang="en-US" sz="1700" b="0" i="0" u="none" strike="noStrike" cap="none">
                <a:solidFill>
                  <a:srgbClr val="000000"/>
                </a:solidFill>
                <a:latin typeface="Calibri"/>
                <a:ea typeface="Calibri"/>
                <a:cs typeface="Calibri"/>
                <a:sym typeface="Calibri"/>
              </a:rPr>
              <a:t>vragen om hun denkwijze te onthullen en hen te stimuleren om verder te gaan met het vinden van oplossingen wanneer er zich uitdagingen voordoen. De leerlingen schrijven een verslag aan het einde van het project, waarin ze reflecteren op de hele ervaring (bijv. efficiëntie of wat er verbeterd zou kunnen worden, samenwerking met medeleerlingen).</a:t>
            </a:r>
            <a:endParaRPr sz="1700" b="0" i="0" u="none" strike="noStrike" cap="none">
              <a:solidFill>
                <a:srgbClr val="000000"/>
              </a:solidFill>
              <a:latin typeface="Calibri"/>
              <a:ea typeface="Calibri"/>
              <a:cs typeface="Calibri"/>
              <a:sym typeface="Calibri"/>
            </a:endParaRPr>
          </a:p>
        </p:txBody>
      </p:sp>
      <p:pic>
        <p:nvPicPr>
          <p:cNvPr id="296" name="Google Shape;296;p21"/>
          <p:cNvPicPr preferRelativeResize="0"/>
          <p:nvPr/>
        </p:nvPicPr>
        <p:blipFill rotWithShape="1">
          <a:blip r:embed="rId3">
            <a:alphaModFix/>
          </a:blip>
          <a:srcRect l="42102" t="36797" r="38642" b="34898"/>
          <a:stretch/>
        </p:blipFill>
        <p:spPr>
          <a:xfrm>
            <a:off x="686675" y="951675"/>
            <a:ext cx="2123700" cy="2579525"/>
          </a:xfrm>
          <a:prstGeom prst="rect">
            <a:avLst/>
          </a:prstGeom>
          <a:noFill/>
          <a:ln>
            <a:noFill/>
          </a:ln>
        </p:spPr>
      </p:pic>
      <p:sp>
        <p:nvSpPr>
          <p:cNvPr id="297" name="Google Shape;297;p21"/>
          <p:cNvSpPr txBox="1"/>
          <p:nvPr/>
        </p:nvSpPr>
        <p:spPr>
          <a:xfrm>
            <a:off x="1017597" y="2059410"/>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BE6BE7"/>
                </a:solidFill>
                <a:latin typeface="Arial"/>
                <a:ea typeface="Arial"/>
                <a:cs typeface="Arial"/>
                <a:sym typeface="Arial"/>
              </a:rPr>
              <a:t>Reflectie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BE6BE7"/>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BE6BE7"/>
                </a:solidFill>
                <a:latin typeface="Arial"/>
                <a:ea typeface="Arial"/>
                <a:cs typeface="Arial"/>
                <a:sym typeface="Arial"/>
              </a:rPr>
              <a:t>Kritisch nadenken over gemaakte keuzes en beslissingen.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22"/>
          <p:cNvSpPr txBox="1"/>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Authentiek leermodel</a:t>
            </a:r>
            <a:endParaRPr/>
          </a:p>
        </p:txBody>
      </p:sp>
      <p:sp>
        <p:nvSpPr>
          <p:cNvPr id="304" name="Google Shape;304;p22"/>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305" name="Google Shape;305;p22"/>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306" name="Google Shape;306;p22"/>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307" name="Google Shape;307;p22"/>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308" name="Google Shape;308;p22"/>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Beschrijving</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Assistentie en coaching, begeleiding die metacognitie activeert.</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Voorbeeld van informatica:</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 Aan het begin geeft de docent een voorbeeld van een kleine boekendatabase en legt uit hoe je informatie in velden (zoals titel, auteur en genre) organiseert. Leerlingen beginnen dan met het maken van hun eigen versie door het gegeven voorbeeld verder uit te werken zodat het past bij de behoeften van de schoolbibliotheek. Ze krijgen ook gestructureerde sjablonen met vragen over de belangrijkste onderwerpen waar ze rekening mee moeten houden (bijvoorbeeld: "Welke soorten gegevens moeten we bijhouden?", "Hoe gaan gebruikers met de database werken?", "Wat moeten de gebruikers kunnen zien?"). De leerkracht kan de leerlingen ook helpen om de basisfuncties aan het systeem toe te voegen (bv. boeken toevoegen, enz.). Naarmate de leerlingen zich meer op hun gemak voelen, </a:t>
            </a:r>
            <a:r>
              <a:rPr lang="en-US" sz="1700" b="0" i="0" u="none" strike="noStrike" cap="none">
                <a:solidFill>
                  <a:schemeClr val="accent1"/>
                </a:solidFill>
                <a:latin typeface="Calibri"/>
                <a:ea typeface="Calibri"/>
                <a:cs typeface="Calibri"/>
                <a:sym typeface="Calibri"/>
              </a:rPr>
              <a:t>wordt de hulp geleidelijk aan verwijderd.</a:t>
            </a:r>
            <a:endParaRPr sz="1700" b="0" i="0" u="none" strike="noStrike" cap="none">
              <a:solidFill>
                <a:schemeClr val="accent1"/>
              </a:solidFill>
              <a:latin typeface="Calibri"/>
              <a:ea typeface="Calibri"/>
              <a:cs typeface="Calibri"/>
              <a:sym typeface="Calibri"/>
            </a:endParaRPr>
          </a:p>
        </p:txBody>
      </p:sp>
      <p:pic>
        <p:nvPicPr>
          <p:cNvPr id="309" name="Google Shape;309;p22"/>
          <p:cNvPicPr preferRelativeResize="0"/>
          <p:nvPr/>
        </p:nvPicPr>
        <p:blipFill rotWithShape="1">
          <a:blip r:embed="rId3">
            <a:alphaModFix/>
          </a:blip>
          <a:srcRect l="61265" t="38882" r="18632" b="34634"/>
          <a:stretch/>
        </p:blipFill>
        <p:spPr>
          <a:xfrm>
            <a:off x="640050" y="985075"/>
            <a:ext cx="2216949" cy="2413776"/>
          </a:xfrm>
          <a:prstGeom prst="rect">
            <a:avLst/>
          </a:prstGeom>
          <a:noFill/>
          <a:ln>
            <a:noFill/>
          </a:ln>
        </p:spPr>
      </p:pic>
      <p:sp>
        <p:nvSpPr>
          <p:cNvPr id="310" name="Google Shape;310;p22"/>
          <p:cNvSpPr txBox="1"/>
          <p:nvPr/>
        </p:nvSpPr>
        <p:spPr>
          <a:xfrm>
            <a:off x="1017596" y="1993236"/>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DF5FAE"/>
                </a:solidFill>
                <a:latin typeface="Arial"/>
                <a:ea typeface="Arial"/>
                <a:cs typeface="Arial"/>
                <a:sym typeface="Arial"/>
              </a:rPr>
              <a:t>Steigers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DF5FA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DF5FAE"/>
                </a:solidFill>
                <a:latin typeface="Arial"/>
                <a:ea typeface="Arial"/>
                <a:cs typeface="Arial"/>
                <a:sym typeface="Arial"/>
              </a:rPr>
              <a:t>Begeleiding die het leren en metacognitie ondersteunt.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23"/>
          <p:cNvSpPr txBox="1"/>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Authentiek leermodel</a:t>
            </a:r>
            <a:endParaRPr/>
          </a:p>
        </p:txBody>
      </p:sp>
      <p:sp>
        <p:nvSpPr>
          <p:cNvPr id="317" name="Google Shape;317;p23"/>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318" name="Google Shape;318;p23"/>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319" name="Google Shape;319;p23"/>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320" name="Google Shape;320;p23"/>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
        <p:nvSpPr>
          <p:cNvPr id="321" name="Google Shape;321;p23"/>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Beschrijving</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Verschillende soorten beoordeling zijn geïntegreerd, variërend van op vaardigheden gebaseerd tot op prestaties gebaseerd, in plaats van een aparte functie waarbij leerlingen een breed scala aan vaardigheden gebruiken en prestaties of producten laten zien die moeten worden beoordeeld met de juiste criteria (afgestemd op de taak).</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Voorbeeld informatica:</a:t>
            </a:r>
            <a:endParaRPr sz="1700" b="0" i="0" u="none" strike="noStrike" cap="none">
              <a:solidFill>
                <a:srgbClr val="000000"/>
              </a:solidFill>
              <a:latin typeface="Calibri"/>
              <a:ea typeface="Calibri"/>
              <a:cs typeface="Calibri"/>
              <a:sym typeface="Calibri"/>
            </a:endParaRPr>
          </a:p>
          <a:p>
            <a:pPr marL="0" marR="0" lvl="0" indent="0" algn="l" rtl="0">
              <a:lnSpc>
                <a:spcPct val="115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De studenten worden beoordeeld op basis van het proces en het resultaat. Ze worden met name beoordeeld op hoe functioneel het uiteindelijke systeem is (bijv. effectiviteit, kwaliteit van de gebruikersinterface) en hoe ze hebben samengewerkt om dit doel te bereiken. Ze worden gevraagd om het systeem te testen met een groep eindgebruikers en tegelijkertijd een handleiding voor hen op te stellen over hoe ze het systeem moeten gebruiken en beheren. Deze handleiding is een documentatie van het hele proces. Het laat dus zien of ze het systeem begrijpen en technische informatie gemakkelijk kunnen overbrengen aan niet-technische gebruikers (bijv. bibliothecarissen, klasgenoten en leerkrachten). Als onderdeel van de uiteindelijke demonstratie kunnen er onverwachte problemen opduiken die ze moeten oplossen om hun begrip van de concepten te beoordelen. Ze kunnen hun prototypes presenteren aan een publiek of een stuurgroep van experts zoals beschreven in punt "expert performance".</a:t>
            </a:r>
            <a:endParaRPr sz="1700" b="0" i="0" u="none" strike="noStrike" cap="none">
              <a:solidFill>
                <a:srgbClr val="000000"/>
              </a:solidFill>
              <a:latin typeface="Calibri"/>
              <a:ea typeface="Calibri"/>
              <a:cs typeface="Calibri"/>
              <a:sym typeface="Calibri"/>
            </a:endParaRPr>
          </a:p>
        </p:txBody>
      </p:sp>
      <p:pic>
        <p:nvPicPr>
          <p:cNvPr id="322" name="Google Shape;322;p23"/>
          <p:cNvPicPr preferRelativeResize="0"/>
          <p:nvPr/>
        </p:nvPicPr>
        <p:blipFill rotWithShape="1">
          <a:blip r:embed="rId3">
            <a:alphaModFix/>
          </a:blip>
          <a:srcRect l="1248" t="64349" r="74647" b="606"/>
          <a:stretch/>
        </p:blipFill>
        <p:spPr>
          <a:xfrm>
            <a:off x="387426" y="948700"/>
            <a:ext cx="2477575" cy="2976825"/>
          </a:xfrm>
          <a:prstGeom prst="rect">
            <a:avLst/>
          </a:prstGeom>
          <a:noFill/>
          <a:ln>
            <a:noFill/>
          </a:ln>
        </p:spPr>
      </p:pic>
      <p:sp>
        <p:nvSpPr>
          <p:cNvPr id="323" name="Google Shape;323;p23"/>
          <p:cNvSpPr txBox="1"/>
          <p:nvPr/>
        </p:nvSpPr>
        <p:spPr>
          <a:xfrm>
            <a:off x="791711" y="1982225"/>
            <a:ext cx="1384917" cy="1354217"/>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E8625E"/>
                </a:solidFill>
                <a:latin typeface="Arial"/>
                <a:ea typeface="Arial"/>
                <a:cs typeface="Arial"/>
                <a:sym typeface="Arial"/>
              </a:rPr>
              <a:t>Authentieke beoordeling</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t/>
            </a:r>
            <a:endParaRPr sz="1400" b="1" i="0" u="none" strike="noStrike" cap="none">
              <a:solidFill>
                <a:srgbClr val="E8625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E8625E"/>
                </a:solidFill>
                <a:latin typeface="Arial"/>
                <a:ea typeface="Arial"/>
                <a:cs typeface="Arial"/>
                <a:sym typeface="Arial"/>
              </a:rPr>
              <a:t>Geïntegreerde beoordelingen die een scala aan vaardigheden laten zien.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24"/>
          <p:cNvSpPr txBox="1"/>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Van primair naar secundair: belangrijke overwegingen</a:t>
            </a:r>
            <a:endParaRPr/>
          </a:p>
        </p:txBody>
      </p:sp>
      <p:sp>
        <p:nvSpPr>
          <p:cNvPr id="330" name="Google Shape;330;p24"/>
          <p:cNvSpPr txBox="1"/>
          <p:nvPr>
            <p:ph type="body" idx="1"/>
          </p:nvPr>
        </p:nvSpPr>
        <p:spPr>
          <a:xfrm>
            <a:off x="97971" y="98789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200000"/>
              </a:lnSpc>
              <a:spcBef>
                <a:spcPts val="1000"/>
              </a:spcBef>
              <a:spcAft>
                <a:spcPts val="0"/>
              </a:spcAft>
              <a:buClr>
                <a:schemeClr val="accent4"/>
              </a:buClr>
              <a:buSzPts val="2200"/>
              <a:buFont typeface="Arial"/>
              <a:buNone/>
            </a:pPr>
            <a:r>
              <a:rPr lang="en-US" b="1" u="sng"/>
              <a:t>Authentieke taken en activiteiten:</a:t>
            </a:r>
            <a:endParaRPr b="1" u="sng"/>
          </a:p>
          <a:p>
            <a:pPr marL="457200" marR="0" lvl="0" indent="-368300" algn="l" rtl="0">
              <a:lnSpc>
                <a:spcPct val="200000"/>
              </a:lnSpc>
              <a:spcBef>
                <a:spcPts val="0"/>
              </a:spcBef>
              <a:spcAft>
                <a:spcPts val="0"/>
              </a:spcAft>
              <a:buSzPts val="2200"/>
              <a:buChar char="•"/>
            </a:pPr>
            <a:r>
              <a:rPr lang="en-US"/>
              <a:t>Primair: Op ontdekking gebaseerde activiteiten met enige structuur.</a:t>
            </a:r>
            <a:endParaRPr/>
          </a:p>
          <a:p>
            <a:pPr marL="457200" marR="0" lvl="0" indent="-368300" algn="l" rtl="0">
              <a:lnSpc>
                <a:spcPct val="200000"/>
              </a:lnSpc>
              <a:spcBef>
                <a:spcPts val="0"/>
              </a:spcBef>
              <a:spcAft>
                <a:spcPts val="0"/>
              </a:spcAft>
              <a:buSzPts val="2200"/>
              <a:buChar char="•"/>
            </a:pPr>
            <a:r>
              <a:rPr lang="en-US"/>
              <a:t>Secundair: Complexere taken die dieper probleemoplossend en kritisch denken vereisen (bijv. informatica).</a:t>
            </a:r>
            <a:endParaRPr/>
          </a:p>
          <a:p>
            <a:pPr marL="571500" marR="0" lvl="0" indent="-203200" algn="l" rtl="0">
              <a:lnSpc>
                <a:spcPct val="200000"/>
              </a:lnSpc>
              <a:spcBef>
                <a:spcPts val="1000"/>
              </a:spcBef>
              <a:spcAft>
                <a:spcPts val="0"/>
              </a:spcAft>
              <a:buClr>
                <a:schemeClr val="accent4"/>
              </a:buClr>
              <a:buSzPts val="2200"/>
              <a:buFont typeface="Arial"/>
              <a:buNone/>
            </a:pPr>
            <a:r>
              <a:rPr lang="en-US" b="1" u="sng"/>
              <a:t>Steigers:</a:t>
            </a:r>
            <a:endParaRPr b="1" u="sng"/>
          </a:p>
          <a:p>
            <a:pPr marL="457200" marR="0" lvl="0" indent="-368300" algn="l" rtl="0">
              <a:lnSpc>
                <a:spcPct val="200000"/>
              </a:lnSpc>
              <a:spcBef>
                <a:spcPts val="0"/>
              </a:spcBef>
              <a:spcAft>
                <a:spcPts val="0"/>
              </a:spcAft>
              <a:buSzPts val="2200"/>
              <a:buChar char="•"/>
            </a:pPr>
            <a:r>
              <a:rPr lang="en-US"/>
              <a:t>Primair: Significante ondersteuning van de leerkracht bij het leren.</a:t>
            </a:r>
            <a:endParaRPr/>
          </a:p>
          <a:p>
            <a:pPr marL="457200" marR="0" lvl="0" indent="-368300" algn="l" rtl="0">
              <a:lnSpc>
                <a:spcPct val="200000"/>
              </a:lnSpc>
              <a:spcBef>
                <a:spcPts val="0"/>
              </a:spcBef>
              <a:spcAft>
                <a:spcPts val="0"/>
              </a:spcAft>
              <a:buSzPts val="2200"/>
              <a:buChar char="•"/>
            </a:pPr>
            <a:r>
              <a:rPr lang="en-US"/>
              <a:t>Secundair: Studenten worden zelfstandiger en houden zich bezig met abstracte en vakspecifieke inhoud.</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pic>
        <p:nvPicPr>
          <p:cNvPr id="335" name="Google Shape;335;p25" title="still-life-red-thread-connection.jpg"/>
          <p:cNvPicPr preferRelativeResize="0"/>
          <p:nvPr/>
        </p:nvPicPr>
        <p:blipFill rotWithShape="1">
          <a:blip r:embed="rId3">
            <a:alphaModFix amt="24000"/>
          </a:blip>
          <a:srcRect l="0" t="27096" r="0" b="0"/>
          <a:stretch/>
        </p:blipFill>
        <p:spPr>
          <a:xfrm>
            <a:off x="-119837" y="809212"/>
            <a:ext cx="12412282" cy="6048788"/>
          </a:xfrm>
          <a:prstGeom prst="rect">
            <a:avLst/>
          </a:prstGeom>
          <a:noFill/>
          <a:ln>
            <a:noFill/>
          </a:ln>
        </p:spPr>
      </p:pic>
      <p:sp>
        <p:nvSpPr>
          <p:cNvPr id="336" name="Google Shape;336;p25"/>
          <p:cNvSpPr txBox="1"/>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Activiteit 5: Authentiek leren in de informatica</a:t>
            </a:r>
            <a:endParaRPr/>
          </a:p>
        </p:txBody>
      </p:sp>
      <p:sp>
        <p:nvSpPr>
          <p:cNvPr id="337" name="Google Shape;337;p25"/>
          <p:cNvSpPr txBox="1"/>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marR="0" lvl="0" indent="-203200" algn="l" rtl="0">
              <a:lnSpc>
                <a:spcPct val="200000"/>
              </a:lnSpc>
              <a:spcBef>
                <a:spcPts val="1000"/>
              </a:spcBef>
              <a:spcAft>
                <a:spcPts val="0"/>
              </a:spcAft>
              <a:buClr>
                <a:schemeClr val="accent4"/>
              </a:buClr>
              <a:buSzPts val="2200"/>
              <a:buFont typeface="Arial"/>
              <a:buNone/>
            </a:pPr>
            <a:r>
              <a:rPr lang="en-US" sz="2500" b="1" u="sng"/>
              <a:t>Scenario</a:t>
            </a:r>
            <a:r>
              <a:rPr lang="en-US" sz="2500"/>
              <a:t>: </a:t>
            </a:r>
            <a:endParaRPr sz="2500"/>
          </a:p>
          <a:p>
            <a:pPr marL="285750" marR="0" lvl="0" indent="0" algn="l" rtl="0">
              <a:lnSpc>
                <a:spcPct val="200000"/>
              </a:lnSpc>
              <a:spcBef>
                <a:spcPts val="1000"/>
              </a:spcBef>
              <a:spcAft>
                <a:spcPts val="0"/>
              </a:spcAft>
              <a:buClr>
                <a:schemeClr val="accent4"/>
              </a:buClr>
              <a:buSzPts val="2200"/>
              <a:buFont typeface="Arial"/>
              <a:buNone/>
            </a:pPr>
            <a:r>
              <a:rPr lang="en-US" sz="2000"/>
              <a:t>in kleine groepjes bedenk je een </a:t>
            </a:r>
            <a:r>
              <a:rPr lang="en-US" sz="2000" b="1"/>
              <a:t>authentieke context </a:t>
            </a:r>
            <a:r>
              <a:rPr lang="en-US" sz="2000"/>
              <a:t>voor leerlingen die leren over </a:t>
            </a:r>
            <a:r>
              <a:rPr lang="en-US" sz="2000" b="1" i="1"/>
              <a:t>eenvoudige algoritmen</a:t>
            </a:r>
            <a:r>
              <a:rPr lang="en-US" sz="2000"/>
              <a:t>. Leerlingen kunnen een van de volgende ideeën gebruiken: </a:t>
            </a:r>
            <a:endParaRPr sz="2000"/>
          </a:p>
          <a:p>
            <a:pPr marL="1200150" marR="0" lvl="0" indent="-127000" algn="l" rtl="0">
              <a:lnSpc>
                <a:spcPct val="200000"/>
              </a:lnSpc>
              <a:spcBef>
                <a:spcPts val="1000"/>
              </a:spcBef>
              <a:spcAft>
                <a:spcPts val="0"/>
              </a:spcAft>
              <a:buSzPts val="2000"/>
              <a:buFont typeface="Calibri"/>
              <a:buAutoNum type="arabicPeriod"/>
            </a:pPr>
            <a:r>
              <a:rPr lang="en-US" sz="2000"/>
              <a:t> Het grootste getal vinden</a:t>
            </a:r>
            <a:endParaRPr sz="2000"/>
          </a:p>
          <a:p>
            <a:pPr marL="1200150" marR="0" lvl="0" indent="-127000" algn="l" rtl="0">
              <a:lnSpc>
                <a:spcPct val="200000"/>
              </a:lnSpc>
              <a:spcBef>
                <a:spcPts val="0"/>
              </a:spcBef>
              <a:spcAft>
                <a:spcPts val="0"/>
              </a:spcAft>
              <a:buSzPts val="2000"/>
              <a:buFont typeface="Calibri"/>
              <a:buAutoNum type="arabicPeriod"/>
            </a:pPr>
            <a:r>
              <a:rPr lang="en-US" sz="2000"/>
              <a:t> Tellen hoe vaak een getal voorkomt</a:t>
            </a:r>
            <a:endParaRPr sz="2000"/>
          </a:p>
          <a:p>
            <a:pPr marL="1200150" marR="0" lvl="0" indent="-127000" algn="l" rtl="0">
              <a:lnSpc>
                <a:spcPct val="200000"/>
              </a:lnSpc>
              <a:spcBef>
                <a:spcPts val="0"/>
              </a:spcBef>
              <a:spcAft>
                <a:spcPts val="0"/>
              </a:spcAft>
              <a:buSzPts val="2000"/>
              <a:buFont typeface="Calibri"/>
              <a:buAutoNum type="arabicPeriod"/>
            </a:pPr>
            <a:r>
              <a:rPr lang="en-US" sz="2000"/>
              <a:t> Een lijst omkeren</a:t>
            </a:r>
            <a:endParaRPr sz="2000"/>
          </a:p>
          <a:p>
            <a:pPr marL="1200150" marR="0" lvl="0" indent="-127000" algn="l" rtl="0">
              <a:lnSpc>
                <a:spcPct val="200000"/>
              </a:lnSpc>
              <a:spcBef>
                <a:spcPts val="0"/>
              </a:spcBef>
              <a:spcAft>
                <a:spcPts val="0"/>
              </a:spcAft>
              <a:buSzPts val="2000"/>
              <a:buFont typeface="Calibri"/>
              <a:buAutoNum type="arabicPeriod"/>
            </a:pPr>
            <a:r>
              <a:rPr lang="en-US" sz="2000"/>
              <a:t> Controleren of een getal even of oneven is</a:t>
            </a:r>
            <a:endParaRPr sz="2000"/>
          </a:p>
          <a:p>
            <a:pPr marL="285750" marR="0" lvl="0" indent="0" algn="l" rtl="0">
              <a:lnSpc>
                <a:spcPct val="90000"/>
              </a:lnSpc>
              <a:spcBef>
                <a:spcPts val="1000"/>
              </a:spcBef>
              <a:spcAft>
                <a:spcPts val="0"/>
              </a:spcAft>
              <a:buClr>
                <a:schemeClr val="accent4"/>
              </a:buClr>
              <a:buSzPts val="2200"/>
              <a:buFont typeface="Arial"/>
              <a:buNone/>
            </a:pPr>
            <a:r>
              <a:t/>
            </a:r>
            <a:endParaRPr sz="2000"/>
          </a:p>
          <a:p>
            <a:pPr marL="285750" marR="0" lvl="0" indent="0" algn="l" rtl="0">
              <a:lnSpc>
                <a:spcPct val="90000"/>
              </a:lnSpc>
              <a:spcBef>
                <a:spcPts val="1000"/>
              </a:spcBef>
              <a:spcAft>
                <a:spcPts val="0"/>
              </a:spcAft>
              <a:buClr>
                <a:schemeClr val="accent4"/>
              </a:buClr>
              <a:buSzPts val="2200"/>
              <a:buFont typeface="Arial"/>
              <a:buNone/>
            </a:pPr>
            <a:r>
              <a:t/>
            </a:r>
            <a:endParaRPr sz="20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pic>
        <p:nvPicPr>
          <p:cNvPr id="342" name="Google Shape;342;p26"/>
          <p:cNvPicPr preferRelativeResize="0"/>
          <p:nvPr/>
        </p:nvPicPr>
        <p:blipFill rotWithShape="1">
          <a:blip r:embed="rId3">
            <a:alphaModFix amt="13000"/>
          </a:blip>
          <a:srcRect l="0" t="0" r="0" b="0"/>
          <a:stretch/>
        </p:blipFill>
        <p:spPr>
          <a:xfrm>
            <a:off x="496600" y="891928"/>
            <a:ext cx="11627401" cy="5966076"/>
          </a:xfrm>
          <a:prstGeom prst="rect">
            <a:avLst/>
          </a:prstGeom>
          <a:noFill/>
          <a:ln>
            <a:noFill/>
          </a:ln>
        </p:spPr>
      </p:pic>
      <p:sp>
        <p:nvSpPr>
          <p:cNvPr id="343" name="Google Shape;343;p26"/>
          <p:cNvSpPr txBox="1"/>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Activiteit 6: Beoordelen en reflecteren</a:t>
            </a:r>
            <a:endParaRPr/>
          </a:p>
        </p:txBody>
      </p:sp>
      <p:sp>
        <p:nvSpPr>
          <p:cNvPr id="344" name="Google Shape;344;p26"/>
          <p:cNvSpPr txBox="1"/>
          <p:nvPr>
            <p:ph type="body" idx="1"/>
          </p:nvPr>
        </p:nvSpPr>
        <p:spPr>
          <a:xfrm>
            <a:off x="247496" y="1865368"/>
            <a:ext cx="11944500" cy="5870100"/>
          </a:xfrm>
          <a:prstGeom prst="rect">
            <a:avLst/>
          </a:prstGeom>
          <a:noFill/>
          <a:ln>
            <a:noFill/>
          </a:ln>
        </p:spPr>
        <p:txBody>
          <a:bodyPr spcFirstLastPara="1" wrap="square" lIns="91425" tIns="45700" rIns="91425" bIns="45700" anchor="t" anchorCtr="0">
            <a:noAutofit/>
          </a:bodyPr>
          <a:lstStyle/>
          <a:p>
            <a:pPr marL="457200" marR="0" lvl="0" indent="-387350" algn="l" rtl="0">
              <a:lnSpc>
                <a:spcPct val="200000"/>
              </a:lnSpc>
              <a:spcBef>
                <a:spcPts val="1000"/>
              </a:spcBef>
              <a:spcAft>
                <a:spcPts val="0"/>
              </a:spcAft>
              <a:buSzPts val="2500"/>
              <a:buAutoNum type="arabicPeriod"/>
            </a:pPr>
            <a:r>
              <a:rPr lang="en-US" sz="2500"/>
              <a:t>Vandaag heb ik geleerd over _________. (Verduidelijk de definitie van authentiek leren en de 9 elementen, plus andere kennis die je hebt opgedaan).</a:t>
            </a:r>
            <a:endParaRPr sz="2500"/>
          </a:p>
          <a:p>
            <a:pPr marL="457200" marR="0" lvl="0" indent="-387350" algn="l" rtl="0">
              <a:lnSpc>
                <a:spcPct val="200000"/>
              </a:lnSpc>
              <a:spcBef>
                <a:spcPts val="0"/>
              </a:spcBef>
              <a:spcAft>
                <a:spcPts val="0"/>
              </a:spcAft>
              <a:buSzPts val="2500"/>
              <a:buAutoNum type="arabicPeriod"/>
            </a:pPr>
            <a:r>
              <a:rPr lang="en-US" sz="2500"/>
              <a:t>Na het leren over _____ ben ik aan het nadenken over mijn eigen praktijk van _____.</a:t>
            </a:r>
            <a:endParaRPr sz="2500"/>
          </a:p>
          <a:p>
            <a:pPr marL="457200" marR="0" lvl="0" indent="-387350" algn="l" rtl="0">
              <a:lnSpc>
                <a:spcPct val="200000"/>
              </a:lnSpc>
              <a:spcBef>
                <a:spcPts val="0"/>
              </a:spcBef>
              <a:spcAft>
                <a:spcPts val="0"/>
              </a:spcAft>
              <a:buSzPts val="2500"/>
              <a:buAutoNum type="arabicPeriod"/>
            </a:pPr>
            <a:r>
              <a:rPr lang="en-US" sz="2500"/>
              <a:t>Ik ben nog steeds nieuwsgierig naar __________.</a:t>
            </a:r>
            <a:endParaRPr sz="25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27"/>
          <p:cNvSpPr txBox="1"/>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Huiswerk/extra taken</a:t>
            </a:r>
            <a:endParaRPr/>
          </a:p>
        </p:txBody>
      </p:sp>
      <p:sp>
        <p:nvSpPr>
          <p:cNvPr id="350" name="Google Shape;350;p27"/>
          <p:cNvSpPr txBox="1"/>
          <p:nvPr>
            <p:ph type="body" idx="1"/>
          </p:nvPr>
        </p:nvSpPr>
        <p:spPr>
          <a:xfrm>
            <a:off x="256425" y="1357050"/>
            <a:ext cx="8093100" cy="5870100"/>
          </a:xfrm>
          <a:prstGeom prst="rect">
            <a:avLst/>
          </a:prstGeom>
          <a:noFill/>
          <a:ln>
            <a:noFill/>
          </a:ln>
        </p:spPr>
        <p:txBody>
          <a:bodyPr spcFirstLastPara="1" wrap="square" lIns="91425" tIns="45700" rIns="91425" bIns="45700" anchor="t" anchorCtr="0">
            <a:noAutofit/>
          </a:bodyPr>
          <a:lstStyle/>
          <a:p>
            <a:pPr marL="514350" lvl="0" indent="0" algn="just" rtl="0">
              <a:lnSpc>
                <a:spcPct val="200000"/>
              </a:lnSpc>
              <a:spcBef>
                <a:spcPts val="1000"/>
              </a:spcBef>
              <a:spcAft>
                <a:spcPts val="0"/>
              </a:spcAft>
              <a:buSzPts val="2200"/>
              <a:buFont typeface="Arial"/>
              <a:buNone/>
            </a:pPr>
            <a:r>
              <a:rPr lang="en-US"/>
              <a:t>Ter voorbereiding op het volgende onderdeel moet je </a:t>
            </a:r>
            <a:r>
              <a:rPr lang="en-US" b="1"/>
              <a:t>een concept/thema/onderwerp of vaardigheid bedenken waarover je </a:t>
            </a:r>
            <a:r>
              <a:rPr lang="en-US"/>
              <a:t>in de nabije toekomst </a:t>
            </a:r>
            <a:r>
              <a:rPr lang="en-US" b="1"/>
              <a:t>les wilt geven</a:t>
            </a:r>
            <a:r>
              <a:rPr lang="en-US"/>
              <a:t>. </a:t>
            </a:r>
            <a:endParaRPr/>
          </a:p>
          <a:p>
            <a:pPr marL="514350" lvl="0" indent="0" algn="just" rtl="0">
              <a:lnSpc>
                <a:spcPct val="200000"/>
              </a:lnSpc>
              <a:spcBef>
                <a:spcPts val="1000"/>
              </a:spcBef>
              <a:spcAft>
                <a:spcPts val="0"/>
              </a:spcAft>
              <a:buSzPts val="2200"/>
              <a:buFont typeface="Arial"/>
              <a:buNone/>
            </a:pPr>
            <a:r>
              <a:rPr lang="en-US"/>
              <a:t>Het zou het beste zijn als je ook werkt aan een aantal </a:t>
            </a:r>
            <a:r>
              <a:rPr lang="en-US" b="1" i="1">
                <a:solidFill>
                  <a:schemeClr val="accent6"/>
                </a:solidFill>
              </a:rPr>
              <a:t>leerdoelen </a:t>
            </a:r>
            <a:r>
              <a:rPr lang="en-US"/>
              <a:t>bij het concept/thema/onderwerp of de vaardigheid die je wilt onderwijzen. </a:t>
            </a:r>
            <a:endParaRPr/>
          </a:p>
        </p:txBody>
      </p:sp>
      <p:pic>
        <p:nvPicPr>
          <p:cNvPr id="351" name="Google Shape;351;p27" title="2808343.jpg"/>
          <p:cNvPicPr preferRelativeResize="0"/>
          <p:nvPr/>
        </p:nvPicPr>
        <p:blipFill rotWithShape="1">
          <a:blip r:embed="rId3">
            <a:alphaModFix/>
          </a:blip>
          <a:srcRect l="0" t="0" r="0" b="0"/>
          <a:stretch/>
        </p:blipFill>
        <p:spPr>
          <a:xfrm>
            <a:off x="8414149" y="1808517"/>
            <a:ext cx="3628325" cy="3628325"/>
          </a:xfrm>
          <a:prstGeom prst="rect">
            <a:avLst/>
          </a:prstGeom>
          <a:noFill/>
          <a:ln>
            <a:noFill/>
          </a:ln>
        </p:spPr>
      </p:pic>
      <p:sp>
        <p:nvSpPr>
          <p:cNvPr id="352" name="Google Shape;352;p27"/>
          <p:cNvSpPr txBox="1"/>
          <p:nvPr/>
        </p:nvSpPr>
        <p:spPr>
          <a:xfrm>
            <a:off x="9049825" y="5140675"/>
            <a:ext cx="2688900" cy="4407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Gemaakt door:</a:t>
            </a:r>
            <a:r>
              <a:rPr lang="en-US" sz="1400" b="0" i="0" u="sng" strike="noStrike" cap="none">
                <a:solidFill>
                  <a:schemeClr val="hlink"/>
                </a:solidFill>
                <a:latin typeface="Arial"/>
                <a:ea typeface="Arial"/>
                <a:cs typeface="Arial"/>
                <a:sym typeface="Arial"/>
                <a:hlinkClick r:id="rId4"/>
              </a:rPr>
              <a:t>Freepik</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28"/>
          <p:cNvSpPr txBox="1"/>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Aanvullende bronnen</a:t>
            </a:r>
            <a:endParaRPr/>
          </a:p>
        </p:txBody>
      </p:sp>
      <p:sp>
        <p:nvSpPr>
          <p:cNvPr id="358" name="Google Shape;358;p28"/>
          <p:cNvSpPr txBox="1"/>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150000"/>
              </a:lnSpc>
              <a:spcBef>
                <a:spcPts val="1000"/>
              </a:spcBef>
              <a:spcAft>
                <a:spcPts val="0"/>
              </a:spcAft>
              <a:buClr>
                <a:schemeClr val="accent4"/>
              </a:buClr>
              <a:buSzPts val="2200"/>
              <a:buFont typeface="Arial"/>
              <a:buNone/>
            </a:pPr>
            <a:r>
              <a:rPr lang="en-US"/>
              <a:t>Universiteit van New Hampshire: Teaching and Learning Lab Hulpbronhub</a:t>
            </a:r>
            <a:endParaRPr/>
          </a:p>
          <a:p>
            <a:pPr marL="571500" marR="0" lvl="0" indent="-203200" algn="l" rtl="0">
              <a:lnSpc>
                <a:spcPct val="150000"/>
              </a:lnSpc>
              <a:spcBef>
                <a:spcPts val="1000"/>
              </a:spcBef>
              <a:spcAft>
                <a:spcPts val="0"/>
              </a:spcAft>
              <a:buClr>
                <a:schemeClr val="accent4"/>
              </a:buClr>
              <a:buSzPts val="2200"/>
              <a:buFont typeface="Arial"/>
              <a:buNone/>
            </a:pPr>
            <a:r>
              <a:rPr lang="en-US" u="sng">
                <a:solidFill>
                  <a:schemeClr val="hlink"/>
                </a:solidFill>
                <a:hlinkClick r:id="rId3"/>
              </a:rPr>
              <a:t>https://www.unh.edu/teaching-learning-resource-hub/resources/all?field_unh_resource_category_target_id=All&amp;field_unh_resource_topic_target_id=57&amp;combine=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29"/>
          <p:cNvSpPr txBox="1"/>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Literatuur</a:t>
            </a:r>
            <a:endParaRPr/>
          </a:p>
        </p:txBody>
      </p:sp>
      <p:sp>
        <p:nvSpPr>
          <p:cNvPr id="365" name="Google Shape;365;p29"/>
          <p:cNvSpPr txBox="1"/>
          <p:nvPr>
            <p:ph type="body" idx="1"/>
          </p:nvPr>
        </p:nvSpPr>
        <p:spPr>
          <a:xfrm>
            <a:off x="97971" y="797521"/>
            <a:ext cx="11944350" cy="587012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SzPts val="2200"/>
              <a:buNone/>
            </a:pPr>
            <a:r>
              <a:rPr lang="en-US" sz="1400" i="1"/>
              <a:t>Boeken</a:t>
            </a:r>
            <a:endParaRPr sz="1400" i="1"/>
          </a:p>
          <a:p>
            <a:pPr marL="571500" marR="0" lvl="0" indent="-292100" algn="l" rtl="0">
              <a:lnSpc>
                <a:spcPct val="90000"/>
              </a:lnSpc>
              <a:spcBef>
                <a:spcPts val="1000"/>
              </a:spcBef>
              <a:spcAft>
                <a:spcPts val="0"/>
              </a:spcAft>
              <a:buClr>
                <a:schemeClr val="accent4"/>
              </a:buClr>
              <a:buSzPts val="1400"/>
              <a:buFont typeface="Calibri"/>
              <a:buChar char="•"/>
            </a:pPr>
            <a:r>
              <a:rPr lang="en-US" sz="1400"/>
              <a:t>Lave, J. (1988). De cultuur van het verwerven en de praktijk van het begrijpen. IRL rapport 88-00087, Instituut voor Onderzoek van Leren.</a:t>
            </a:r>
            <a:endParaRPr sz="1400"/>
          </a:p>
          <a:p>
            <a:pPr marL="571500" marR="0" lvl="0" indent="-292100" algn="l" rtl="0">
              <a:lnSpc>
                <a:spcPct val="90000"/>
              </a:lnSpc>
              <a:spcBef>
                <a:spcPts val="1000"/>
              </a:spcBef>
              <a:spcAft>
                <a:spcPts val="0"/>
              </a:spcAft>
              <a:buClr>
                <a:schemeClr val="accent4"/>
              </a:buClr>
              <a:buSzPts val="1400"/>
              <a:buFont typeface="Calibri"/>
              <a:buChar char="•"/>
            </a:pPr>
            <a:r>
              <a:rPr lang="en-US" sz="1400"/>
              <a:t>Lave, J. en Wenger, E. (1991) Gesitueerd leren: Legitieme perifere participatie. Cambridge: Cambridge University Press.</a:t>
            </a:r>
            <a:endParaRPr sz="1400"/>
          </a:p>
          <a:p>
            <a:pPr marL="571500" marR="0" lvl="0" indent="-292100" algn="l" rtl="0">
              <a:lnSpc>
                <a:spcPct val="90000"/>
              </a:lnSpc>
              <a:spcBef>
                <a:spcPts val="1000"/>
              </a:spcBef>
              <a:spcAft>
                <a:spcPts val="0"/>
              </a:spcAft>
              <a:buClr>
                <a:schemeClr val="accent4"/>
              </a:buClr>
              <a:buSzPts val="1400"/>
              <a:buFont typeface="Calibri"/>
              <a:buChar char="•"/>
            </a:pPr>
            <a:r>
              <a:rPr lang="en-US" sz="1400"/>
              <a:t>Piaget, J. (1975) De ontwikkeling van het denken: Evenwicht van cognitieve structuren. Oxford: Viking.</a:t>
            </a:r>
            <a:endParaRPr sz="1400"/>
          </a:p>
          <a:p>
            <a:pPr marL="571500" marR="0" lvl="0" indent="-292100" algn="l" rtl="0">
              <a:lnSpc>
                <a:spcPct val="90000"/>
              </a:lnSpc>
              <a:spcBef>
                <a:spcPts val="1000"/>
              </a:spcBef>
              <a:spcAft>
                <a:spcPts val="0"/>
              </a:spcAft>
              <a:buSzPts val="1400"/>
              <a:buFont typeface="Calibri"/>
              <a:buChar char="•"/>
            </a:pPr>
            <a:r>
              <a:rPr lang="en-US" sz="1400"/>
              <a:t>Resnick, M. en Rosenbaum, E. (2013). Design, Make, Play: Growing the Next Generation of STEM Innovators, hoofdstuk Ontwerpen voor knutselvaardigheid. Taylor &amp; Francis.</a:t>
            </a:r>
            <a:endParaRPr sz="1400"/>
          </a:p>
          <a:p>
            <a:pPr marL="571500" marR="0" lvl="0" indent="-292100" algn="l" rtl="0">
              <a:lnSpc>
                <a:spcPct val="90000"/>
              </a:lnSpc>
              <a:spcBef>
                <a:spcPts val="1000"/>
              </a:spcBef>
              <a:spcAft>
                <a:spcPts val="0"/>
              </a:spcAft>
              <a:buClr>
                <a:schemeClr val="accent4"/>
              </a:buClr>
              <a:buSzPts val="1400"/>
              <a:buFont typeface="Calibri"/>
              <a:buChar char="•"/>
            </a:pPr>
            <a:r>
              <a:rPr lang="en-US" sz="1400"/>
              <a:t>Vygotsky, L. (1978). Interactie tussen Leren en Ontwikkeling. In Verstand in de samenleving. (Trans. M.Cole), 79-91. Cambridge, Harvard University Press.</a:t>
            </a:r>
            <a:endParaRPr sz="1400"/>
          </a:p>
          <a:p>
            <a:pPr marL="571500" marR="0" lvl="0" indent="-292100" algn="l" rtl="0">
              <a:lnSpc>
                <a:spcPct val="90000"/>
              </a:lnSpc>
              <a:spcBef>
                <a:spcPts val="1000"/>
              </a:spcBef>
              <a:spcAft>
                <a:spcPts val="0"/>
              </a:spcAft>
              <a:buClr>
                <a:schemeClr val="accent4"/>
              </a:buClr>
              <a:buSzPts val="1400"/>
              <a:buFont typeface="Calibri"/>
              <a:buChar char="•"/>
            </a:pPr>
            <a:r>
              <a:rPr lang="en-US" sz="1400"/>
              <a:t>Whitehead, A.N. (1929) The aims of education and other essays. New York: Macmillan.</a:t>
            </a:r>
            <a:endParaRPr sz="1400"/>
          </a:p>
          <a:p>
            <a:pPr marL="0" marR="0" lvl="0" indent="0" algn="l" rtl="0">
              <a:lnSpc>
                <a:spcPct val="90000"/>
              </a:lnSpc>
              <a:spcBef>
                <a:spcPts val="1000"/>
              </a:spcBef>
              <a:spcAft>
                <a:spcPts val="0"/>
              </a:spcAft>
              <a:buSzPts val="2200"/>
              <a:buNone/>
            </a:pPr>
            <a:r>
              <a:rPr lang="en-US" sz="1400" i="1"/>
              <a:t>Boekhoofdstukken of uitgegeven boeken</a:t>
            </a:r>
            <a:endParaRPr sz="1400" i="1"/>
          </a:p>
          <a:p>
            <a:pPr marL="571500" marR="0" lvl="0" indent="-292100" algn="l" rtl="0">
              <a:lnSpc>
                <a:spcPct val="90000"/>
              </a:lnSpc>
              <a:spcBef>
                <a:spcPts val="1000"/>
              </a:spcBef>
              <a:spcAft>
                <a:spcPts val="0"/>
              </a:spcAft>
              <a:buSzPts val="1400"/>
              <a:buFont typeface="Calibri"/>
              <a:buChar char="•"/>
            </a:pPr>
            <a:r>
              <a:rPr lang="en-US" sz="1400"/>
              <a:t>Herrington, J., Reeves, T. C., &amp; Oliver, R. (2014). Authentieke leeromgevingen (pp. 401-412).Springer New York.</a:t>
            </a:r>
            <a:endParaRPr sz="1400"/>
          </a:p>
          <a:p>
            <a:pPr marL="0" marR="0" lvl="0" indent="0" algn="l" rtl="0">
              <a:lnSpc>
                <a:spcPct val="90000"/>
              </a:lnSpc>
              <a:spcBef>
                <a:spcPts val="1000"/>
              </a:spcBef>
              <a:spcAft>
                <a:spcPts val="0"/>
              </a:spcAft>
              <a:buSzPts val="2200"/>
              <a:buNone/>
            </a:pPr>
            <a:r>
              <a:rPr lang="en-US" sz="1400" i="1"/>
              <a:t>Tijdschriftartikelen</a:t>
            </a:r>
            <a:endParaRPr sz="1400" i="1"/>
          </a:p>
          <a:p>
            <a:pPr marL="571500" marR="0" lvl="0" indent="-292100" algn="l" rtl="0">
              <a:lnSpc>
                <a:spcPct val="90000"/>
              </a:lnSpc>
              <a:spcBef>
                <a:spcPts val="1000"/>
              </a:spcBef>
              <a:spcAft>
                <a:spcPts val="0"/>
              </a:spcAft>
              <a:buClr>
                <a:schemeClr val="accent4"/>
              </a:buClr>
              <a:buSzPts val="1400"/>
              <a:buFont typeface="Calibri"/>
              <a:buChar char="•"/>
            </a:pPr>
            <a:r>
              <a:rPr lang="en-US" sz="1400"/>
              <a:t>Cole, N. S. (1990). Concepties van onderwijsprestaties. Onderwijsonderzoeker, 19(3), 2-7.</a:t>
            </a:r>
            <a:endParaRPr sz="1400"/>
          </a:p>
          <a:p>
            <a:pPr marL="571500" marR="0" lvl="0" indent="-292100" algn="l" rtl="0">
              <a:lnSpc>
                <a:spcPct val="90000"/>
              </a:lnSpc>
              <a:spcBef>
                <a:spcPts val="1000"/>
              </a:spcBef>
              <a:spcAft>
                <a:spcPts val="0"/>
              </a:spcAft>
              <a:buClr>
                <a:schemeClr val="accent4"/>
              </a:buClr>
              <a:buSzPts val="1400"/>
              <a:buFont typeface="Calibri"/>
              <a:buChar char="•"/>
            </a:pPr>
            <a:r>
              <a:rPr lang="en-US" sz="1400"/>
              <a:t>Herrington, J. en Oliver, R. (2000) 'An instructional design framework for authentic learning environments', Educational Technology Research and Development, 48(3), pp. 23-48.</a:t>
            </a:r>
            <a:endParaRPr sz="1400"/>
          </a:p>
          <a:p>
            <a:pPr marL="571500" marR="0" lvl="0" indent="-292100" algn="l" rtl="0">
              <a:lnSpc>
                <a:spcPct val="90000"/>
              </a:lnSpc>
              <a:spcBef>
                <a:spcPts val="1000"/>
              </a:spcBef>
              <a:spcAft>
                <a:spcPts val="0"/>
              </a:spcAft>
              <a:buClr>
                <a:schemeClr val="accent4"/>
              </a:buClr>
              <a:buSzPts val="1400"/>
              <a:buFont typeface="Calibri"/>
              <a:buChar char="•"/>
            </a:pPr>
            <a:r>
              <a:rPr lang="en-US" sz="1400"/>
              <a:t>Scardamalia, M. en Bereiter, C. (1994) 'Computerondersteuning voor gemeenschappen die kennis opbouwen', The Journal of the Learning Sciences, 3(3), pp. 265-283.</a:t>
            </a:r>
            <a:endParaRPr sz="1400"/>
          </a:p>
          <a:p>
            <a:pPr marL="571500" marR="0" lvl="0" indent="-292100" algn="l" rtl="0">
              <a:lnSpc>
                <a:spcPct val="90000"/>
              </a:lnSpc>
              <a:spcBef>
                <a:spcPts val="1000"/>
              </a:spcBef>
              <a:spcAft>
                <a:spcPts val="0"/>
              </a:spcAft>
              <a:buClr>
                <a:schemeClr val="accent4"/>
              </a:buClr>
              <a:buSzPts val="1400"/>
              <a:buFont typeface="Calibri"/>
              <a:buChar char="•"/>
            </a:pPr>
            <a:r>
              <a:rPr lang="en-US" sz="1400"/>
              <a:t>Stein, D., Isaacs, G. en Andrews, T. (2004) 'Situated learning in adult education: Theoretische perspectieven op praktijkgemeenschappen', New Directions for Adult and Continuing Education, 102, pp. 73-82.</a:t>
            </a:r>
            <a:endParaRPr sz="1400"/>
          </a:p>
          <a:p>
            <a:pPr marL="0" marR="0" lvl="0" indent="0" algn="l" rtl="0">
              <a:lnSpc>
                <a:spcPct val="90000"/>
              </a:lnSpc>
              <a:spcBef>
                <a:spcPts val="1000"/>
              </a:spcBef>
              <a:spcAft>
                <a:spcPts val="0"/>
              </a:spcAft>
              <a:buSzPts val="2200"/>
              <a:buNone/>
            </a:pPr>
            <a:r>
              <a:rPr lang="en-US" sz="1400" i="1"/>
              <a:t>Video</a:t>
            </a:r>
            <a:endParaRPr sz="1400" i="1"/>
          </a:p>
          <a:p>
            <a:pPr marL="457200" marR="0" lvl="0" indent="-317500" algn="l" rtl="0">
              <a:lnSpc>
                <a:spcPct val="90000"/>
              </a:lnSpc>
              <a:spcBef>
                <a:spcPts val="1000"/>
              </a:spcBef>
              <a:spcAft>
                <a:spcPts val="0"/>
              </a:spcAft>
              <a:buSzPts val="1400"/>
              <a:buChar char="•"/>
            </a:pPr>
            <a:r>
              <a:rPr lang="en-US" sz="1400"/>
              <a:t>Edutopia (2016) Problemen uit de echte wereld oplossen: Authentieke context in het leren brengen. Beschikbaar op: </a:t>
            </a:r>
            <a:r>
              <a:rPr lang="en-US" sz="1400" u="sng">
                <a:solidFill>
                  <a:schemeClr val="hlink"/>
                </a:solidFill>
                <a:hlinkClick r:id="rId3"/>
              </a:rPr>
              <a:t>https://www.youtube.com/watch?v=G3IL0J3XMbA </a:t>
            </a:r>
            <a:r>
              <a:rPr lang="en-US" sz="1400"/>
              <a:t>(Geraadpleegd op 26 maart 2025)</a:t>
            </a:r>
            <a:endParaRPr sz="1400"/>
          </a:p>
          <a:p>
            <a:pPr marL="571500" marR="0" lvl="0" indent="-203200" algn="l" rtl="0">
              <a:lnSpc>
                <a:spcPct val="90000"/>
              </a:lnSpc>
              <a:spcBef>
                <a:spcPts val="1000"/>
              </a:spcBef>
              <a:spcAft>
                <a:spcPts val="0"/>
              </a:spcAft>
              <a:buClr>
                <a:schemeClr val="accent4"/>
              </a:buClr>
              <a:buSzPts val="2200"/>
              <a:buFont typeface="Arial"/>
              <a:buNone/>
            </a:pPr>
            <a:r>
              <a:t/>
            </a:r>
            <a:endParaRPr sz="1500"/>
          </a:p>
          <a:p>
            <a:pPr marL="685800" lvl="0" indent="-317500" algn="l" rtl="0">
              <a:lnSpc>
                <a:spcPct val="90000"/>
              </a:lnSpc>
              <a:spcBef>
                <a:spcPts val="1000"/>
              </a:spcBef>
              <a:spcAft>
                <a:spcPts val="0"/>
              </a:spcAft>
              <a:buSzPts val="2200"/>
              <a:buFont typeface="Arial"/>
              <a:buNone/>
            </a:pPr>
            <a:r>
              <a:t/>
            </a:r>
            <a:endParaRPr sz="1500"/>
          </a:p>
          <a:p>
            <a:pPr marL="685800" lvl="0" indent="-317500" algn="l" rtl="0">
              <a:lnSpc>
                <a:spcPct val="90000"/>
              </a:lnSpc>
              <a:spcBef>
                <a:spcPts val="1000"/>
              </a:spcBef>
              <a:spcAft>
                <a:spcPts val="0"/>
              </a:spcAft>
              <a:buSzPts val="2200"/>
              <a:buFont typeface="Arial"/>
              <a:buNone/>
            </a:pPr>
            <a:r>
              <a:t/>
            </a:r>
            <a:endParaRPr sz="1500"/>
          </a:p>
          <a:p>
            <a:pPr marL="571500" marR="0" lvl="0" indent="-203200" algn="l" rtl="0">
              <a:lnSpc>
                <a:spcPct val="90000"/>
              </a:lnSpc>
              <a:spcBef>
                <a:spcPts val="1000"/>
              </a:spcBef>
              <a:spcAft>
                <a:spcPts val="0"/>
              </a:spcAft>
              <a:buClr>
                <a:schemeClr val="accent4"/>
              </a:buClr>
              <a:buSzPts val="2200"/>
              <a:buFont typeface="Arial"/>
              <a:buNone/>
            </a:pPr>
            <a:r>
              <a:t/>
            </a:r>
            <a:endParaRPr sz="15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3"/>
          <p:cNvSpPr txBox="1"/>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Leerresultaten</a:t>
            </a:r>
            <a:endParaRPr/>
          </a:p>
        </p:txBody>
      </p:sp>
      <p:sp>
        <p:nvSpPr>
          <p:cNvPr id="74" name="Google Shape;74;p3"/>
          <p:cNvSpPr txBox="1"/>
          <p:nvPr>
            <p:ph type="body" idx="1"/>
          </p:nvPr>
        </p:nvSpPr>
        <p:spPr>
          <a:xfrm>
            <a:off x="97971" y="987868"/>
            <a:ext cx="11944500" cy="5870100"/>
          </a:xfrm>
          <a:prstGeom prst="rect">
            <a:avLst/>
          </a:prstGeom>
          <a:noFill/>
          <a:ln>
            <a:noFill/>
          </a:ln>
        </p:spPr>
        <p:txBody>
          <a:bodyPr spcFirstLastPara="1" wrap="square" lIns="91425" tIns="45700" rIns="91425" bIns="45700" anchor="t" anchorCtr="0">
            <a:noAutofit/>
          </a:bodyPr>
          <a:lstStyle/>
          <a:p>
            <a:pPr marL="0" marR="0" lvl="0" indent="0" algn="l" rtl="0">
              <a:lnSpc>
                <a:spcPct val="150000"/>
              </a:lnSpc>
              <a:spcBef>
                <a:spcPts val="1000"/>
              </a:spcBef>
              <a:spcAft>
                <a:spcPts val="0"/>
              </a:spcAft>
              <a:buSzPts val="2200"/>
              <a:buNone/>
            </a:pPr>
            <a:r>
              <a:rPr lang="en-US" sz="2400" b="1"/>
              <a:t>Aan het einde van deze module kunnen leerkrachten</a:t>
            </a:r>
            <a:endParaRPr sz="2400" b="1"/>
          </a:p>
          <a:p>
            <a:pPr marL="571500" marR="0" lvl="0" indent="-355600" algn="l" rtl="0">
              <a:lnSpc>
                <a:spcPct val="150000"/>
              </a:lnSpc>
              <a:spcBef>
                <a:spcPts val="1000"/>
              </a:spcBef>
              <a:spcAft>
                <a:spcPts val="0"/>
              </a:spcAft>
              <a:buSzPts val="2400"/>
              <a:buChar char="•"/>
            </a:pPr>
            <a:r>
              <a:rPr lang="en-US" sz="2400"/>
              <a:t>De filosofie achter het authentieke leermodel definiëren en verwoorden.</a:t>
            </a:r>
            <a:endParaRPr sz="2400"/>
          </a:p>
          <a:p>
            <a:pPr marL="571500" marR="0" lvl="0" indent="-355600" algn="l" rtl="0">
              <a:lnSpc>
                <a:spcPct val="150000"/>
              </a:lnSpc>
              <a:spcBef>
                <a:spcPts val="1000"/>
              </a:spcBef>
              <a:spcAft>
                <a:spcPts val="0"/>
              </a:spcAft>
              <a:buSzPts val="2400"/>
              <a:buChar char="•"/>
            </a:pPr>
            <a:r>
              <a:rPr lang="en-US" sz="2400"/>
              <a:t>Nauwkeurig de 9 kernelementen van authentiek leren opnoemen en hun rol in het ontwerp van de lesplanning beschrijven aan de hand van een korte mondelinge uitleg.</a:t>
            </a:r>
            <a:endParaRPr sz="2400"/>
          </a:p>
          <a:p>
            <a:pPr marL="571500" marR="0" lvl="0" indent="-355600" algn="l" rtl="0">
              <a:lnSpc>
                <a:spcPct val="150000"/>
              </a:lnSpc>
              <a:spcBef>
                <a:spcPts val="1000"/>
              </a:spcBef>
              <a:spcAft>
                <a:spcPts val="0"/>
              </a:spcAft>
              <a:buSzPts val="2400"/>
              <a:buChar char="•"/>
            </a:pPr>
            <a:r>
              <a:rPr lang="en-US" sz="2400"/>
              <a:t>Een lesplan of instructieactiviteit ontwikkelen voor een informaticathema dat elementen van authentiek leren integreert. </a:t>
            </a:r>
            <a:endParaRPr sz="2400"/>
          </a:p>
          <a:p>
            <a:pPr marL="914400" lvl="1" indent="-254000" algn="l" rtl="0">
              <a:lnSpc>
                <a:spcPct val="90000"/>
              </a:lnSpc>
              <a:spcBef>
                <a:spcPts val="500"/>
              </a:spcBef>
              <a:spcAft>
                <a:spcPts val="0"/>
              </a:spcAft>
              <a:buSzPts val="1800"/>
              <a:buNone/>
            </a:pPr>
            <a:r>
              <a:t/>
            </a:r>
            <a:endParaRPr/>
          </a:p>
          <a:p>
            <a:pPr marL="571500" marR="0" lvl="0" indent="-203200" algn="l" rtl="0">
              <a:lnSpc>
                <a:spcPct val="90000"/>
              </a:lnSpc>
              <a:spcBef>
                <a:spcPts val="1000"/>
              </a:spcBef>
              <a:spcAft>
                <a:spcPts val="0"/>
              </a:spcAft>
              <a:buClr>
                <a:schemeClr val="accent4"/>
              </a:buClr>
              <a:buSzPts val="2200"/>
              <a:buFont typeface="Arial"/>
              <a:buNone/>
            </a:pPr>
            <a:r>
              <a:t/>
            </a:r>
            <a:endParaRPr/>
          </a:p>
          <a:p>
            <a:pPr marL="571500" marR="0" lvl="0" indent="-203200" algn="l" rtl="0">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grpSp>
        <p:nvGrpSpPr>
          <p:cNvPr id="370" name="Google Shape;370;p30"/>
          <p:cNvGrpSpPr/>
          <p:nvPr/>
        </p:nvGrpSpPr>
        <p:grpSpPr>
          <a:xfrm>
            <a:off x="2179811" y="4729766"/>
            <a:ext cx="7832078" cy="1110328"/>
            <a:chOff x="2179603" y="4888792"/>
            <a:chExt cx="7798544" cy="1110328"/>
          </a:xfrm>
        </p:grpSpPr>
        <p:pic>
          <p:nvPicPr>
            <p:cNvPr id="371" name="Google Shape;371;p30"/>
            <p:cNvPicPr preferRelativeResize="0"/>
            <p:nvPr/>
          </p:nvPicPr>
          <p:blipFill rotWithShape="1">
            <a:blip r:embed="rId3">
              <a:alphaModFix/>
            </a:blip>
            <a:srcRect l="0" t="0" r="0" b="0"/>
            <a:stretch/>
          </p:blipFill>
          <p:spPr>
            <a:xfrm>
              <a:off x="2179603" y="4888792"/>
              <a:ext cx="1468783" cy="526545"/>
            </a:xfrm>
            <a:prstGeom prst="rect">
              <a:avLst/>
            </a:prstGeom>
            <a:noFill/>
            <a:ln>
              <a:noFill/>
            </a:ln>
          </p:spPr>
        </p:pic>
        <p:pic>
          <p:nvPicPr>
            <p:cNvPr id="372" name="Google Shape;372;p30"/>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373" name="Google Shape;373;p30"/>
            <p:cNvPicPr preferRelativeResize="0"/>
            <p:nvPr/>
          </p:nvPicPr>
          <p:blipFill rotWithShape="1">
            <a:blip r:embed="rId5">
              <a:alphaModFix/>
            </a:blip>
            <a:srcRect l="0" t="0" r="0" b="0"/>
            <a:stretch/>
          </p:blipFill>
          <p:spPr>
            <a:xfrm>
              <a:off x="5134273" y="4888792"/>
              <a:ext cx="1053679" cy="602102"/>
            </a:xfrm>
            <a:prstGeom prst="rect">
              <a:avLst/>
            </a:prstGeom>
            <a:noFill/>
            <a:ln>
              <a:noFill/>
            </a:ln>
          </p:spPr>
        </p:pic>
        <p:pic>
          <p:nvPicPr>
            <p:cNvPr id="374" name="Google Shape;374;p30"/>
            <p:cNvPicPr preferRelativeResize="0"/>
            <p:nvPr/>
          </p:nvPicPr>
          <p:blipFill rotWithShape="1">
            <a:blip r:embed="rId6">
              <a:alphaModFix/>
            </a:blip>
            <a:srcRect l="0" t="0" r="0" b="0"/>
            <a:stretch/>
          </p:blipFill>
          <p:spPr>
            <a:xfrm>
              <a:off x="6187951" y="4960895"/>
              <a:ext cx="1500530" cy="545647"/>
            </a:xfrm>
            <a:prstGeom prst="rect">
              <a:avLst/>
            </a:prstGeom>
            <a:noFill/>
            <a:ln>
              <a:noFill/>
            </a:ln>
          </p:spPr>
        </p:pic>
        <p:pic>
          <p:nvPicPr>
            <p:cNvPr id="375" name="Google Shape;375;p30"/>
            <p:cNvPicPr preferRelativeResize="0"/>
            <p:nvPr/>
          </p:nvPicPr>
          <p:blipFill rotWithShape="1">
            <a:blip r:embed="rId7">
              <a:alphaModFix/>
            </a:blip>
            <a:srcRect l="6518" t="2903" r="6455" b="0"/>
            <a:stretch/>
          </p:blipFill>
          <p:spPr>
            <a:xfrm>
              <a:off x="7781600" y="4945247"/>
              <a:ext cx="2196547" cy="545647"/>
            </a:xfrm>
            <a:prstGeom prst="rect">
              <a:avLst/>
            </a:prstGeom>
            <a:noFill/>
            <a:ln>
              <a:noFill/>
            </a:ln>
          </p:spPr>
        </p:pic>
        <p:pic>
          <p:nvPicPr>
            <p:cNvPr id="376" name="Google Shape;376;p30"/>
            <p:cNvPicPr preferRelativeResize="0"/>
            <p:nvPr/>
          </p:nvPicPr>
          <p:blipFill rotWithShape="1">
            <a:blip r:embed="rId8">
              <a:alphaModFix/>
            </a:blip>
            <a:srcRect l="0" t="0" r="0" b="0"/>
            <a:stretch/>
          </p:blipFill>
          <p:spPr>
            <a:xfrm>
              <a:off x="2288672" y="5654827"/>
              <a:ext cx="1679028" cy="342900"/>
            </a:xfrm>
            <a:prstGeom prst="rect">
              <a:avLst/>
            </a:prstGeom>
            <a:noFill/>
            <a:ln>
              <a:noFill/>
            </a:ln>
          </p:spPr>
        </p:pic>
        <p:pic>
          <p:nvPicPr>
            <p:cNvPr id="377" name="Google Shape;377;p30"/>
            <p:cNvPicPr preferRelativeResize="0"/>
            <p:nvPr/>
          </p:nvPicPr>
          <p:blipFill rotWithShape="1">
            <a:blip r:embed="rId9">
              <a:alphaModFix/>
            </a:blip>
            <a:srcRect l="0" t="0" r="0" b="0"/>
            <a:stretch/>
          </p:blipFill>
          <p:spPr>
            <a:xfrm>
              <a:off x="4247100" y="5578646"/>
              <a:ext cx="2083568" cy="414346"/>
            </a:xfrm>
            <a:prstGeom prst="rect">
              <a:avLst/>
            </a:prstGeom>
            <a:noFill/>
            <a:ln>
              <a:noFill/>
            </a:ln>
          </p:spPr>
        </p:pic>
        <p:pic>
          <p:nvPicPr>
            <p:cNvPr id="378" name="Google Shape;378;p30"/>
            <p:cNvPicPr preferRelativeResize="0"/>
            <p:nvPr/>
          </p:nvPicPr>
          <p:blipFill rotWithShape="1">
            <a:blip r:embed="rId10">
              <a:alphaModFix/>
            </a:blip>
            <a:srcRect l="0" t="0" r="0" b="0"/>
            <a:stretch/>
          </p:blipFill>
          <p:spPr>
            <a:xfrm>
              <a:off x="6500192" y="5578645"/>
              <a:ext cx="1357332" cy="414344"/>
            </a:xfrm>
            <a:prstGeom prst="rect">
              <a:avLst/>
            </a:prstGeom>
            <a:noFill/>
            <a:ln>
              <a:noFill/>
            </a:ln>
          </p:spPr>
        </p:pic>
        <p:pic>
          <p:nvPicPr>
            <p:cNvPr id="379" name="Google Shape;379;p30"/>
            <p:cNvPicPr preferRelativeResize="0"/>
            <p:nvPr/>
          </p:nvPicPr>
          <p:blipFill rotWithShape="1">
            <a:blip r:embed="rId11">
              <a:alphaModFix/>
            </a:blip>
            <a:srcRect l="0" t="0" r="0" b="0"/>
            <a:stretch/>
          </p:blipFill>
          <p:spPr>
            <a:xfrm>
              <a:off x="8024163" y="5561390"/>
              <a:ext cx="897748" cy="414345"/>
            </a:xfrm>
            <a:prstGeom prst="rect">
              <a:avLst/>
            </a:prstGeom>
            <a:noFill/>
            <a:ln>
              <a:noFill/>
            </a:ln>
          </p:spPr>
        </p:pic>
        <p:pic>
          <p:nvPicPr>
            <p:cNvPr id="380" name="Google Shape;380;p30"/>
            <p:cNvPicPr preferRelativeResize="0"/>
            <p:nvPr/>
          </p:nvPicPr>
          <p:blipFill rotWithShape="1">
            <a:blip r:embed="rId12">
              <a:alphaModFix/>
            </a:blip>
            <a:srcRect l="0" t="0" r="0" b="0"/>
            <a:stretch/>
          </p:blipFill>
          <p:spPr>
            <a:xfrm>
              <a:off x="9179152" y="5522870"/>
              <a:ext cx="457200" cy="476250"/>
            </a:xfrm>
            <a:prstGeom prst="rect">
              <a:avLst/>
            </a:prstGeom>
            <a:noFill/>
            <a:ln>
              <a:noFill/>
            </a:ln>
          </p:spPr>
        </p:pic>
      </p:grpSp>
      <p:sp>
        <p:nvSpPr>
          <p:cNvPr id="381" name="Google Shape;381;p30"/>
          <p:cNvSpPr/>
          <p:nvPr/>
        </p:nvSpPr>
        <p:spPr>
          <a:xfrm>
            <a:off x="1254125" y="1759459"/>
            <a:ext cx="12192000" cy="457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4"/>
          <p:cNvSpPr txBox="1"/>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Inhoud</a:t>
            </a:r>
            <a:endParaRPr/>
          </a:p>
        </p:txBody>
      </p:sp>
      <p:sp>
        <p:nvSpPr>
          <p:cNvPr id="81" name="Google Shape;81;p4"/>
          <p:cNvSpPr txBox="1"/>
          <p:nvPr>
            <p:ph type="body" idx="1"/>
          </p:nvPr>
        </p:nvSpPr>
        <p:spPr>
          <a:xfrm>
            <a:off x="123746" y="893043"/>
            <a:ext cx="11944500" cy="5870100"/>
          </a:xfrm>
          <a:prstGeom prst="rect">
            <a:avLst/>
          </a:prstGeom>
          <a:noFill/>
          <a:ln>
            <a:noFill/>
          </a:ln>
        </p:spPr>
        <p:txBody>
          <a:bodyPr spcFirstLastPara="1" wrap="square" lIns="91425" tIns="45700" rIns="91425" bIns="45700" anchor="t" anchorCtr="0">
            <a:noAutofit/>
          </a:bodyPr>
          <a:lstStyle/>
          <a:p>
            <a:pPr marL="571500" marR="0" lvl="0" indent="-323850" algn="l" rtl="0">
              <a:lnSpc>
                <a:spcPct val="90000"/>
              </a:lnSpc>
              <a:spcBef>
                <a:spcPts val="1000"/>
              </a:spcBef>
              <a:spcAft>
                <a:spcPts val="0"/>
              </a:spcAft>
              <a:buClr>
                <a:schemeClr val="accent4"/>
              </a:buClr>
              <a:buSzPts val="1900"/>
              <a:buFont typeface="Arial"/>
              <a:buChar char="•"/>
            </a:pPr>
            <a:r>
              <a:rPr lang="en-US" sz="1900"/>
              <a:t>Dia 1 - WP Titel</a:t>
            </a:r>
            <a:endParaRPr sz="1900"/>
          </a:p>
          <a:p>
            <a:pPr marL="571500" marR="0" lvl="0" indent="-323850" algn="l" rtl="0">
              <a:lnSpc>
                <a:spcPct val="90000"/>
              </a:lnSpc>
              <a:spcBef>
                <a:spcPts val="1000"/>
              </a:spcBef>
              <a:spcAft>
                <a:spcPts val="0"/>
              </a:spcAft>
              <a:buClr>
                <a:schemeClr val="accent4"/>
              </a:buClr>
              <a:buSzPts val="1900"/>
              <a:buFont typeface="Arial"/>
              <a:buChar char="•"/>
            </a:pPr>
            <a:r>
              <a:rPr lang="en-US" sz="1900"/>
              <a:t>Dia 2 - Titel van de unit</a:t>
            </a:r>
            <a:endParaRPr sz="1900"/>
          </a:p>
          <a:p>
            <a:pPr marL="571500" marR="0" lvl="0" indent="-323850" algn="l" rtl="0">
              <a:lnSpc>
                <a:spcPct val="90000"/>
              </a:lnSpc>
              <a:spcBef>
                <a:spcPts val="1000"/>
              </a:spcBef>
              <a:spcAft>
                <a:spcPts val="0"/>
              </a:spcAft>
              <a:buClr>
                <a:schemeClr val="accent4"/>
              </a:buClr>
              <a:buSzPts val="1900"/>
              <a:buFont typeface="Arial"/>
              <a:buChar char="•"/>
            </a:pPr>
            <a:r>
              <a:rPr lang="en-US" sz="1900"/>
              <a:t>Dia 3 - Leerdoelen</a:t>
            </a:r>
            <a:endParaRPr sz="1900"/>
          </a:p>
          <a:p>
            <a:pPr marL="571500" marR="0" lvl="0" indent="-323850" algn="l" rtl="0">
              <a:lnSpc>
                <a:spcPct val="90000"/>
              </a:lnSpc>
              <a:spcBef>
                <a:spcPts val="1000"/>
              </a:spcBef>
              <a:spcAft>
                <a:spcPts val="0"/>
              </a:spcAft>
              <a:buSzPts val="1900"/>
              <a:buChar char="•"/>
            </a:pPr>
            <a:r>
              <a:rPr lang="en-US" sz="1900"/>
              <a:t>Dia 4 - Inhoud</a:t>
            </a:r>
            <a:endParaRPr sz="1900"/>
          </a:p>
          <a:p>
            <a:pPr marL="571500" marR="0" lvl="0" indent="-323850" algn="l" rtl="0">
              <a:lnSpc>
                <a:spcPct val="90000"/>
              </a:lnSpc>
              <a:spcBef>
                <a:spcPts val="1000"/>
              </a:spcBef>
              <a:spcAft>
                <a:spcPts val="0"/>
              </a:spcAft>
              <a:buSzPts val="1900"/>
              <a:buChar char="•"/>
            </a:pPr>
            <a:r>
              <a:rPr lang="en-US" sz="1900"/>
              <a:t>Dia 5 - Inleiding</a:t>
            </a:r>
            <a:endParaRPr sz="1900"/>
          </a:p>
          <a:p>
            <a:pPr marL="571500" marR="0" lvl="0" indent="-323850" algn="l" rtl="0">
              <a:lnSpc>
                <a:spcPct val="90000"/>
              </a:lnSpc>
              <a:spcBef>
                <a:spcPts val="1000"/>
              </a:spcBef>
              <a:spcAft>
                <a:spcPts val="0"/>
              </a:spcAft>
              <a:buSzPts val="1900"/>
              <a:buChar char="•"/>
            </a:pPr>
            <a:r>
              <a:rPr lang="en-US" sz="1900"/>
              <a:t>Dia 7 - Activiteit 1 IJsbreker </a:t>
            </a:r>
            <a:endParaRPr sz="1900"/>
          </a:p>
          <a:p>
            <a:pPr marL="571500" marR="0" lvl="0" indent="-323850" algn="l" rtl="0">
              <a:lnSpc>
                <a:spcPct val="90000"/>
              </a:lnSpc>
              <a:spcBef>
                <a:spcPts val="1000"/>
              </a:spcBef>
              <a:spcAft>
                <a:spcPts val="0"/>
              </a:spcAft>
              <a:buSzPts val="1900"/>
              <a:buChar char="•"/>
            </a:pPr>
            <a:r>
              <a:rPr lang="en-US" sz="1900"/>
              <a:t>Dia 8 - 10 - Activiteit 2 Introductie Authentiek Leren</a:t>
            </a:r>
            <a:endParaRPr sz="1900"/>
          </a:p>
          <a:p>
            <a:pPr marL="571500" marR="0" lvl="0" indent="-323850" algn="l" rtl="0">
              <a:lnSpc>
                <a:spcPct val="90000"/>
              </a:lnSpc>
              <a:spcBef>
                <a:spcPts val="1000"/>
              </a:spcBef>
              <a:spcAft>
                <a:spcPts val="0"/>
              </a:spcAft>
              <a:buSzPts val="1900"/>
              <a:buChar char="•"/>
            </a:pPr>
            <a:r>
              <a:rPr lang="en-US" sz="1900"/>
              <a:t>Dia 11-12 - Activiteit 3 Authentiek leren in het onderwijs</a:t>
            </a:r>
            <a:endParaRPr sz="1900"/>
          </a:p>
          <a:p>
            <a:pPr marL="571500" marR="0" lvl="0" indent="-323850" algn="l" rtl="0">
              <a:lnSpc>
                <a:spcPct val="90000"/>
              </a:lnSpc>
              <a:spcBef>
                <a:spcPts val="1000"/>
              </a:spcBef>
              <a:spcAft>
                <a:spcPts val="0"/>
              </a:spcAft>
              <a:buSzPts val="1900"/>
              <a:buChar char="•"/>
            </a:pPr>
            <a:r>
              <a:rPr lang="en-US" sz="1900"/>
              <a:t>Dia 13-23 - Activiteit 4 Decoupeerzaag</a:t>
            </a:r>
            <a:endParaRPr sz="1900"/>
          </a:p>
          <a:p>
            <a:pPr marL="571500" marR="0" lvl="0" indent="-323850" algn="l" rtl="0">
              <a:lnSpc>
                <a:spcPct val="90000"/>
              </a:lnSpc>
              <a:spcBef>
                <a:spcPts val="1000"/>
              </a:spcBef>
              <a:spcAft>
                <a:spcPts val="0"/>
              </a:spcAft>
              <a:buSzPts val="1900"/>
              <a:buChar char="•"/>
            </a:pPr>
            <a:r>
              <a:rPr lang="en-US" sz="1900"/>
              <a:t>Dia 24 - Belangrijke overwegingen</a:t>
            </a:r>
            <a:endParaRPr sz="1900"/>
          </a:p>
          <a:p>
            <a:pPr marL="571500" marR="0" lvl="0" indent="-323850" algn="l" rtl="0">
              <a:lnSpc>
                <a:spcPct val="90000"/>
              </a:lnSpc>
              <a:spcBef>
                <a:spcPts val="1000"/>
              </a:spcBef>
              <a:spcAft>
                <a:spcPts val="0"/>
              </a:spcAft>
              <a:buSzPts val="1900"/>
              <a:buChar char="•"/>
            </a:pPr>
            <a:r>
              <a:rPr lang="en-US" sz="1900"/>
              <a:t>Dia 25 - Activiteit 5 Authentiek leren in de informatica</a:t>
            </a:r>
            <a:endParaRPr sz="1900"/>
          </a:p>
          <a:p>
            <a:pPr marL="571500" marR="0" lvl="0" indent="-323850" algn="l" rtl="0">
              <a:lnSpc>
                <a:spcPct val="90000"/>
              </a:lnSpc>
              <a:spcBef>
                <a:spcPts val="1000"/>
              </a:spcBef>
              <a:spcAft>
                <a:spcPts val="0"/>
              </a:spcAft>
              <a:buSzPts val="1900"/>
              <a:buChar char="•"/>
            </a:pPr>
            <a:r>
              <a:rPr lang="en-US" sz="1900"/>
              <a:t>Dia 26 - Activiteit 6 Beoordelen en reflecteren</a:t>
            </a:r>
            <a:endParaRPr sz="1900"/>
          </a:p>
          <a:p>
            <a:pPr marL="571500" marR="0" lvl="0" indent="-323850" algn="l" rtl="0">
              <a:lnSpc>
                <a:spcPct val="90000"/>
              </a:lnSpc>
              <a:spcBef>
                <a:spcPts val="1000"/>
              </a:spcBef>
              <a:spcAft>
                <a:spcPts val="0"/>
              </a:spcAft>
              <a:buSzPts val="1900"/>
              <a:buChar char="•"/>
            </a:pPr>
            <a:r>
              <a:rPr lang="en-US" sz="1900"/>
              <a:t>Dia 27 - Huiswerk</a:t>
            </a:r>
            <a:endParaRPr sz="1900"/>
          </a:p>
          <a:p>
            <a:pPr marL="571500" marR="0" lvl="0" indent="-323850" algn="l" rtl="0">
              <a:lnSpc>
                <a:spcPct val="90000"/>
              </a:lnSpc>
              <a:spcBef>
                <a:spcPts val="1000"/>
              </a:spcBef>
              <a:spcAft>
                <a:spcPts val="0"/>
              </a:spcAft>
              <a:buSzPts val="1900"/>
              <a:buChar char="•"/>
            </a:pPr>
            <a:r>
              <a:rPr lang="en-US" sz="1900"/>
              <a:t>Dia 28 - Extra bronnen</a:t>
            </a:r>
            <a:endParaRPr sz="1900"/>
          </a:p>
          <a:p>
            <a:pPr marL="571500" marR="0" lvl="0" indent="-323850" algn="l" rtl="0">
              <a:lnSpc>
                <a:spcPct val="90000"/>
              </a:lnSpc>
              <a:spcBef>
                <a:spcPts val="1000"/>
              </a:spcBef>
              <a:spcAft>
                <a:spcPts val="0"/>
              </a:spcAft>
              <a:buSzPts val="1900"/>
              <a:buChar char="•"/>
            </a:pPr>
            <a:r>
              <a:rPr lang="en-US" sz="1900"/>
              <a:t>Dia 29 - Literatuur</a:t>
            </a:r>
            <a:endParaRPr sz="19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5"/>
          <p:cNvSpPr txBox="1"/>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Inleiding</a:t>
            </a:r>
            <a:endParaRPr/>
          </a:p>
        </p:txBody>
      </p:sp>
      <p:sp>
        <p:nvSpPr>
          <p:cNvPr id="88" name="Google Shape;88;p5"/>
          <p:cNvSpPr txBox="1"/>
          <p:nvPr>
            <p:ph type="body" idx="1"/>
          </p:nvPr>
        </p:nvSpPr>
        <p:spPr>
          <a:xfrm>
            <a:off x="97976" y="910700"/>
            <a:ext cx="11750700" cy="5870100"/>
          </a:xfrm>
          <a:prstGeom prst="rect">
            <a:avLst/>
          </a:prstGeom>
          <a:noFill/>
          <a:ln>
            <a:noFill/>
          </a:ln>
        </p:spPr>
        <p:txBody>
          <a:bodyPr spcFirstLastPara="1" wrap="square" lIns="91425" tIns="45700" rIns="91425" bIns="45700" anchor="t" anchorCtr="0">
            <a:noAutofit/>
          </a:bodyPr>
          <a:lstStyle/>
          <a:p>
            <a:pPr marL="457200" marR="0" lvl="0" indent="-368300" algn="l" rtl="0">
              <a:lnSpc>
                <a:spcPct val="150000"/>
              </a:lnSpc>
              <a:spcBef>
                <a:spcPts val="1000"/>
              </a:spcBef>
              <a:spcAft>
                <a:spcPts val="0"/>
              </a:spcAft>
              <a:buSzPts val="2200"/>
              <a:buChar char="•"/>
            </a:pPr>
            <a:r>
              <a:rPr lang="en-US"/>
              <a:t>Deze unit is gericht op het introduceren van de basisconcepten die de basis vormen voor het authentieke leermodel. </a:t>
            </a:r>
            <a:endParaRPr/>
          </a:p>
          <a:p>
            <a:pPr marL="457200" marR="0" lvl="0" indent="-368300" algn="l" rtl="0">
              <a:lnSpc>
                <a:spcPct val="150000"/>
              </a:lnSpc>
              <a:spcBef>
                <a:spcPts val="0"/>
              </a:spcBef>
              <a:spcAft>
                <a:spcPts val="0"/>
              </a:spcAft>
              <a:buSzPts val="2200"/>
              <a:buChar char="•"/>
            </a:pPr>
            <a:r>
              <a:rPr lang="en-US"/>
              <a:t>Het authentieke leermodel bestaat uit 9 ontwerpelementen die een curriculumschrijver helpen bij het ontwerpen van een authentieke leerervaring. </a:t>
            </a:r>
            <a:endParaRPr/>
          </a:p>
          <a:p>
            <a:pPr marL="457200" marR="0" lvl="0" indent="0" algn="l" rtl="0">
              <a:lnSpc>
                <a:spcPct val="150000"/>
              </a:lnSpc>
              <a:spcBef>
                <a:spcPts val="1000"/>
              </a:spcBef>
              <a:spcAft>
                <a:spcPts val="0"/>
              </a:spcAft>
              <a:buSzPts val="2200"/>
              <a:buNone/>
            </a:pPr>
            <a:r>
              <a:t/>
            </a:r>
            <a:endParaRPr/>
          </a:p>
          <a:p>
            <a:pPr marL="571500" marR="0" lvl="0" indent="0" algn="l" rtl="0">
              <a:lnSpc>
                <a:spcPct val="90000"/>
              </a:lnSpc>
              <a:spcBef>
                <a:spcPts val="1000"/>
              </a:spcBef>
              <a:spcAft>
                <a:spcPts val="0"/>
              </a:spcAft>
              <a:buSzPts val="2200"/>
              <a:buNone/>
            </a:pPr>
            <a:r>
              <a:t/>
            </a:r>
            <a:endParaRPr/>
          </a:p>
          <a:p>
            <a:pPr marL="0" marR="0" lvl="0" indent="0" algn="l" rtl="0">
              <a:lnSpc>
                <a:spcPct val="90000"/>
              </a:lnSpc>
              <a:spcBef>
                <a:spcPts val="1000"/>
              </a:spcBef>
              <a:spcAft>
                <a:spcPts val="0"/>
              </a:spcAft>
              <a:buSzPts val="2200"/>
              <a:buNone/>
            </a:pPr>
            <a:r>
              <a:t/>
            </a:r>
            <a:endParaRPr/>
          </a:p>
          <a:p>
            <a:pPr marL="571500" marR="0" lvl="0" indent="-203200" algn="l" rtl="0">
              <a:lnSpc>
                <a:spcPct val="90000"/>
              </a:lnSpc>
              <a:spcBef>
                <a:spcPts val="1000"/>
              </a:spcBef>
              <a:spcAft>
                <a:spcPts val="0"/>
              </a:spcAft>
              <a:buClr>
                <a:schemeClr val="accent4"/>
              </a:buClr>
              <a:buSzPts val="2200"/>
              <a:buFont typeface="Arial"/>
              <a:buNone/>
            </a:pPr>
            <a:r>
              <a:t/>
            </a:r>
            <a:endParaRPr/>
          </a:p>
        </p:txBody>
      </p:sp>
      <p:pic>
        <p:nvPicPr>
          <p:cNvPr id="89" name="Google Shape;89;p5"/>
          <p:cNvPicPr preferRelativeResize="0"/>
          <p:nvPr/>
        </p:nvPicPr>
        <p:blipFill rotWithShape="1">
          <a:blip r:embed="rId3">
            <a:alphaModFix/>
          </a:blip>
          <a:srcRect l="0" t="0" r="0" b="0"/>
          <a:stretch/>
        </p:blipFill>
        <p:spPr>
          <a:xfrm>
            <a:off x="7579725" y="2790950"/>
            <a:ext cx="4462599" cy="3257825"/>
          </a:xfrm>
          <a:prstGeom prst="rect">
            <a:avLst/>
          </a:prstGeom>
          <a:noFill/>
          <a:ln>
            <a:noFill/>
          </a:ln>
        </p:spPr>
      </p:pic>
      <p:sp>
        <p:nvSpPr>
          <p:cNvPr id="90" name="Google Shape;90;p5"/>
          <p:cNvSpPr txBox="1"/>
          <p:nvPr/>
        </p:nvSpPr>
        <p:spPr>
          <a:xfrm>
            <a:off x="97975" y="2883750"/>
            <a:ext cx="7565700" cy="2047200"/>
          </a:xfrm>
          <a:prstGeom prst="rect">
            <a:avLst/>
          </a:prstGeom>
          <a:noFill/>
          <a:ln>
            <a:noFill/>
          </a:ln>
        </p:spPr>
        <p:txBody>
          <a:bodyPr spcFirstLastPara="1" wrap="square" lIns="91425" tIns="91425" rIns="91425" bIns="91425" anchor="t" anchorCtr="0">
            <a:spAutoFit/>
          </a:bodyPr>
          <a:lstStyle/>
          <a:p>
            <a:pPr marL="457200" marR="0" lvl="0" indent="-368300" algn="l" rtl="0">
              <a:lnSpc>
                <a:spcPct val="150000"/>
              </a:lnSpc>
              <a:spcBef>
                <a:spcPts val="1000"/>
              </a:spcBef>
              <a:spcAft>
                <a:spcPts val="0"/>
              </a:spcAft>
              <a:buClr>
                <a:schemeClr val="accent4"/>
              </a:buClr>
              <a:buSzPts val="2200"/>
              <a:buFont typeface="Arial"/>
              <a:buChar char="•"/>
            </a:pPr>
            <a:r>
              <a:rPr lang="en-US" sz="2200" b="0" i="0" u="none" strike="noStrike" cap="none">
                <a:solidFill>
                  <a:schemeClr val="accent4"/>
                </a:solidFill>
                <a:latin typeface="Calibri"/>
                <a:ea typeface="Calibri"/>
                <a:cs typeface="Calibri"/>
                <a:sym typeface="Calibri"/>
              </a:rPr>
              <a:t>Het authentieke leermodel is een boeiende leermethode voor leerlingen; het stelt leerlingen in staat zich praktisch en authentiek bezig te houden met de leerstof en deel uit te maken van het creëren van echte oplossingen voor voorbeelden uit het echte leven. </a:t>
            </a:r>
            <a:endParaRPr sz="1400" b="0" i="0" u="none" strike="noStrike" cap="none">
              <a:solidFill>
                <a:srgbClr val="000000"/>
              </a:solidFill>
              <a:latin typeface="Arial"/>
              <a:ea typeface="Arial"/>
              <a:cs typeface="Arial"/>
              <a:sym typeface="Arial"/>
            </a:endParaRPr>
          </a:p>
        </p:txBody>
      </p:sp>
      <p:sp>
        <p:nvSpPr>
          <p:cNvPr id="91" name="Google Shape;91;p5"/>
          <p:cNvSpPr txBox="1"/>
          <p:nvPr/>
        </p:nvSpPr>
        <p:spPr>
          <a:xfrm>
            <a:off x="8872400" y="5907375"/>
            <a:ext cx="2964900" cy="339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Gemaakt door: </a:t>
            </a:r>
            <a:r>
              <a:rPr lang="en-US" sz="1400" b="0" i="0" u="sng" strike="noStrike" cap="none">
                <a:solidFill>
                  <a:schemeClr val="hlink"/>
                </a:solidFill>
                <a:latin typeface="Arial"/>
                <a:ea typeface="Arial"/>
                <a:cs typeface="Arial"/>
                <a:sym typeface="Arial"/>
                <a:hlinkClick r:id="rId4"/>
              </a:rPr>
              <a:t>Freepi</a:t>
            </a:r>
            <a:r>
              <a:rPr lang="en-US" sz="1400" b="0" i="0" u="none" strike="noStrike" cap="none">
                <a:solidFill>
                  <a:srgbClr val="000000"/>
                </a:solidFill>
                <a:latin typeface="Arial"/>
                <a:ea typeface="Arial"/>
                <a:cs typeface="Arial"/>
                <a:sym typeface="Arial"/>
              </a:rPr>
              <a:t>k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6"/>
          <p:cNvSpPr txBox="1"/>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Activiteit 1: IJsbreker: paren &amp; delen</a:t>
            </a:r>
            <a:endParaRPr/>
          </a:p>
        </p:txBody>
      </p:sp>
      <p:sp>
        <p:nvSpPr>
          <p:cNvPr id="98" name="Google Shape;98;p6"/>
          <p:cNvSpPr txBox="1"/>
          <p:nvPr>
            <p:ph type="body" idx="1"/>
          </p:nvPr>
        </p:nvSpPr>
        <p:spPr>
          <a:xfrm>
            <a:off x="97975" y="1037150"/>
            <a:ext cx="11944500" cy="1555800"/>
          </a:xfrm>
          <a:prstGeom prst="rect">
            <a:avLst/>
          </a:prstGeom>
          <a:solidFill>
            <a:schemeClr val="lt1"/>
          </a:solidFill>
          <a:ln>
            <a:noFill/>
          </a:ln>
          <a:effectLst>
            <a:outerShdw blurRad="57150" dist="19050" dir="5400000" algn="bl" rotWithShape="0">
              <a:srgbClr val="000000">
                <a:alpha val="49411"/>
              </a:srgbClr>
            </a:outerShdw>
          </a:effectLst>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r>
              <a:rPr lang="en-US" b="1"/>
              <a:t>Discussies Deel 1:</a:t>
            </a:r>
            <a:endParaRPr b="1"/>
          </a:p>
          <a:p>
            <a:pPr marL="457200" marR="0" lvl="0" indent="-368300" algn="l" rtl="0">
              <a:lnSpc>
                <a:spcPct val="90000"/>
              </a:lnSpc>
              <a:spcBef>
                <a:spcPts val="1000"/>
              </a:spcBef>
              <a:spcAft>
                <a:spcPts val="0"/>
              </a:spcAft>
              <a:buSzPts val="2200"/>
              <a:buChar char="•"/>
            </a:pPr>
            <a:r>
              <a:rPr lang="en-US"/>
              <a:t>Hoe heeft traditioneel leren (zoals uit het hoofd leren en lesgeven op basis van lezingen) jouw interesse in verschillende onderwerpen beïnvloed?</a:t>
            </a:r>
            <a:endParaRPr/>
          </a:p>
          <a:p>
            <a:pPr marL="457200" marR="0" lvl="0" indent="-368300" algn="l" rtl="0">
              <a:lnSpc>
                <a:spcPct val="90000"/>
              </a:lnSpc>
              <a:spcBef>
                <a:spcPts val="0"/>
              </a:spcBef>
              <a:spcAft>
                <a:spcPts val="0"/>
              </a:spcAft>
              <a:buSzPts val="2200"/>
              <a:buChar char="•"/>
            </a:pPr>
            <a:r>
              <a:rPr lang="en-US"/>
              <a:t>Vergroten of verkleinen traditionele leermethoden volgens jou de interesse om te leren?</a:t>
            </a:r>
            <a:endParaRPr/>
          </a:p>
        </p:txBody>
      </p:sp>
      <p:sp>
        <p:nvSpPr>
          <p:cNvPr id="99" name="Google Shape;99;p6"/>
          <p:cNvSpPr txBox="1"/>
          <p:nvPr/>
        </p:nvSpPr>
        <p:spPr>
          <a:xfrm>
            <a:off x="97975" y="2804450"/>
            <a:ext cx="11944500" cy="1532100"/>
          </a:xfrm>
          <a:prstGeom prst="rect">
            <a:avLst/>
          </a:prstGeom>
          <a:solidFill>
            <a:srgbClr val="898989"/>
          </a:solidFill>
          <a:ln>
            <a:noFill/>
          </a:ln>
          <a:effectLst>
            <a:outerShdw blurRad="57150" dist="19050" dir="5400000" algn="bl" rotWithShape="0">
              <a:srgbClr val="000000">
                <a:alpha val="49411"/>
              </a:srgbClr>
            </a:outerShdw>
          </a:effectLst>
        </p:spPr>
        <p:txBody>
          <a:bodyPr spcFirstLastPara="1" wrap="square" lIns="91425" tIns="91425" rIns="91425" bIns="91425" anchor="t" anchorCtr="0">
            <a:spAutoFit/>
          </a:bodyPr>
          <a:lstStyle/>
          <a:p>
            <a:pPr marL="368300" marR="0" lvl="0" indent="0" algn="l" rtl="0">
              <a:lnSpc>
                <a:spcPct val="90000"/>
              </a:lnSpc>
              <a:spcBef>
                <a:spcPts val="1000"/>
              </a:spcBef>
              <a:spcAft>
                <a:spcPts val="0"/>
              </a:spcAft>
              <a:buClr>
                <a:srgbClr val="000000"/>
              </a:buClr>
              <a:buSzPts val="2200"/>
              <a:buFont typeface="Arial"/>
              <a:buNone/>
            </a:pPr>
            <a:r>
              <a:rPr lang="en-US" sz="2200" b="1" i="0" u="none" strike="noStrike" cap="none">
                <a:solidFill>
                  <a:srgbClr val="FFFFFF"/>
                </a:solidFill>
                <a:latin typeface="Calibri"/>
                <a:ea typeface="Calibri"/>
                <a:cs typeface="Calibri"/>
                <a:sym typeface="Calibri"/>
              </a:rPr>
              <a:t>Discussies Deel 2:</a:t>
            </a:r>
            <a:endParaRPr sz="2200" b="1" i="0" u="none" strike="noStrike" cap="none">
              <a:solidFill>
                <a:srgbClr val="FFFFFF"/>
              </a:solidFill>
              <a:latin typeface="Calibri"/>
              <a:ea typeface="Calibri"/>
              <a:cs typeface="Calibri"/>
              <a:sym typeface="Calibri"/>
            </a:endParaRPr>
          </a:p>
          <a:p>
            <a:pPr marL="457200" marR="0" lvl="0" indent="-368300" algn="l" rtl="0">
              <a:lnSpc>
                <a:spcPct val="90000"/>
              </a:lnSpc>
              <a:spcBef>
                <a:spcPts val="1000"/>
              </a:spcBef>
              <a:spcAft>
                <a:spcPts val="0"/>
              </a:spcAft>
              <a:buClr>
                <a:srgbClr val="FFFFFF"/>
              </a:buClr>
              <a:buSzPts val="2200"/>
              <a:buFont typeface="Arial"/>
              <a:buChar char="•"/>
            </a:pPr>
            <a:r>
              <a:rPr lang="en-US" sz="2200" b="0" i="0" u="none" strike="noStrike" cap="none">
                <a:solidFill>
                  <a:srgbClr val="FFFFFF"/>
                </a:solidFill>
                <a:latin typeface="Calibri"/>
                <a:ea typeface="Calibri"/>
                <a:cs typeface="Calibri"/>
                <a:sym typeface="Calibri"/>
              </a:rPr>
              <a:t>Hoe vaak integreer je het oplossen van problemen in de echte wereld in je lessen?</a:t>
            </a:r>
            <a:endParaRPr sz="2200" b="0" i="0" u="none" strike="noStrike" cap="none">
              <a:solidFill>
                <a:srgbClr val="FFFFFF"/>
              </a:solidFill>
              <a:latin typeface="Calibri"/>
              <a:ea typeface="Calibri"/>
              <a:cs typeface="Calibri"/>
              <a:sym typeface="Calibri"/>
            </a:endParaRPr>
          </a:p>
          <a:p>
            <a:pPr marL="457200" marR="0" lvl="0" indent="-368300" algn="l" rtl="0">
              <a:lnSpc>
                <a:spcPct val="90000"/>
              </a:lnSpc>
              <a:spcBef>
                <a:spcPts val="0"/>
              </a:spcBef>
              <a:spcAft>
                <a:spcPts val="0"/>
              </a:spcAft>
              <a:buClr>
                <a:srgbClr val="FFFFFF"/>
              </a:buClr>
              <a:buSzPts val="2200"/>
              <a:buFont typeface="Arial"/>
              <a:buChar char="•"/>
            </a:pPr>
            <a:r>
              <a:rPr lang="en-US" sz="2200" b="0" i="0" u="none" strike="noStrike" cap="none">
                <a:solidFill>
                  <a:srgbClr val="FFFFFF"/>
                </a:solidFill>
                <a:latin typeface="Calibri"/>
                <a:ea typeface="Calibri"/>
                <a:cs typeface="Calibri"/>
                <a:sym typeface="Calibri"/>
              </a:rPr>
              <a:t>Heb je het gevoel dat leerlingen zich anders betrokken voelen als ze leren door middel van toepassingen in de echte wereld in vergelijking met traditionele methoden?</a:t>
            </a:r>
            <a:endParaRPr sz="1400" b="0" i="0" u="none" strike="noStrike" cap="none">
              <a:solidFill>
                <a:srgbClr val="FFFFFF"/>
              </a:solidFill>
              <a:latin typeface="Arial"/>
              <a:ea typeface="Arial"/>
              <a:cs typeface="Arial"/>
              <a:sym typeface="Arial"/>
            </a:endParaRPr>
          </a:p>
        </p:txBody>
      </p:sp>
      <p:sp>
        <p:nvSpPr>
          <p:cNvPr id="100" name="Google Shape;100;p6"/>
          <p:cNvSpPr txBox="1"/>
          <p:nvPr/>
        </p:nvSpPr>
        <p:spPr>
          <a:xfrm>
            <a:off x="795600" y="4904425"/>
            <a:ext cx="10600800" cy="922500"/>
          </a:xfrm>
          <a:prstGeom prst="rect">
            <a:avLst/>
          </a:prstGeom>
          <a:solidFill>
            <a:schemeClr val="lt2"/>
          </a:solidFill>
          <a:ln>
            <a:noFill/>
          </a:ln>
          <a:effectLst>
            <a:outerShdw blurRad="57150" dist="19050" dir="5400000" algn="bl" rotWithShape="0">
              <a:srgbClr val="000000">
                <a:alpha val="49411"/>
              </a:srgbClr>
            </a:outerShdw>
          </a:effectLst>
        </p:spPr>
        <p:txBody>
          <a:bodyPr spcFirstLastPara="1" wrap="square" lIns="91425" tIns="91425" rIns="91425" bIns="91425" anchor="t" anchorCtr="0">
            <a:spAutoFit/>
          </a:bodyPr>
          <a:lstStyle/>
          <a:p>
            <a:pPr marL="0" marR="0" lvl="0" indent="0" algn="ctr" rtl="0">
              <a:lnSpc>
                <a:spcPct val="90000"/>
              </a:lnSpc>
              <a:spcBef>
                <a:spcPts val="1000"/>
              </a:spcBef>
              <a:spcAft>
                <a:spcPts val="0"/>
              </a:spcAft>
              <a:buClr>
                <a:srgbClr val="000000"/>
              </a:buClr>
              <a:buSzPts val="2200"/>
              <a:buFont typeface="Arial"/>
              <a:buNone/>
            </a:pPr>
            <a:r>
              <a:rPr lang="en-US" sz="2200" b="1" i="0" u="none" strike="noStrike" cap="none">
                <a:solidFill>
                  <a:schemeClr val="accent4"/>
                </a:solidFill>
                <a:latin typeface="Calibri"/>
                <a:ea typeface="Calibri"/>
                <a:cs typeface="Calibri"/>
                <a:sym typeface="Calibri"/>
              </a:rPr>
              <a:t>    Hele groep: </a:t>
            </a:r>
            <a:endParaRPr sz="2200" b="1" i="0" u="none" strike="noStrike" cap="none">
              <a:solidFill>
                <a:schemeClr val="accent4"/>
              </a:solidFill>
              <a:latin typeface="Calibri"/>
              <a:ea typeface="Calibri"/>
              <a:cs typeface="Calibri"/>
              <a:sym typeface="Calibri"/>
            </a:endParaRPr>
          </a:p>
          <a:p>
            <a:pPr marL="457200" marR="0" lvl="0" indent="0" algn="ctr" rtl="0">
              <a:lnSpc>
                <a:spcPct val="90000"/>
              </a:lnSpc>
              <a:spcBef>
                <a:spcPts val="1000"/>
              </a:spcBef>
              <a:spcAft>
                <a:spcPts val="0"/>
              </a:spcAft>
              <a:buClr>
                <a:srgbClr val="000000"/>
              </a:buClr>
              <a:buSzPts val="2200"/>
              <a:buFont typeface="Arial"/>
              <a:buNone/>
            </a:pPr>
            <a:r>
              <a:rPr lang="en-US" sz="2200" b="0" i="0" u="none" strike="noStrike" cap="none">
                <a:solidFill>
                  <a:schemeClr val="accent4"/>
                </a:solidFill>
                <a:latin typeface="Calibri"/>
                <a:ea typeface="Calibri"/>
                <a:cs typeface="Calibri"/>
                <a:sym typeface="Calibri"/>
              </a:rPr>
              <a:t>Wat zijn enkele voordelen van het gebruik van voorbeelden uit de echte wereld bij het lesgeven en leren?</a:t>
            </a:r>
            <a:endParaRPr sz="2200" b="0" i="0" u="none" strike="noStrike" cap="none">
              <a:solidFill>
                <a:schemeClr val="accent4"/>
              </a:solidFill>
              <a:latin typeface="Calibri"/>
              <a:ea typeface="Calibri"/>
              <a:cs typeface="Calibri"/>
              <a:sym typeface="Calibri"/>
            </a:endParaRPr>
          </a:p>
        </p:txBody>
      </p:sp>
    </p:spTree>
  </p:cSld>
  <p:clrMapOvr>
    <a:masterClrMapping/>
  </p:clrMapOvr>
  <p:timing>
    <p:tnLst>
      <p:par>
        <p:cTn dur="indefinite" restart="never" nodeType="tmRoot">
          <p:childTnLst>
            <p:seq concurrent="1" nextAc="seek">
              <p:cTn id="2" dur="indefinite" nodeType="mainSeq">
                <p:childTnLst>
                  <p:par>
                    <p:cTn fill="hold">
                      <p:stCondLst>
                        <p:cond delay="indefinite"/>
                      </p:stCondLst>
                      <p:childTnLst>
                        <p:par>
                          <p:cTn fill="hold">
                            <p:stCondLst>
                              <p:cond delay="0"/>
                            </p:stCondLst>
                            <p:childTnLst>
                              <p:par>
                                <p:cTn presetID="1" presetClass="entr" presetSubtype="0" fill="hold" nodeType="clickEffect">
                                  <p:stCondLst>
                                    <p:cond delay="0"/>
                                  </p:stCondLst>
                                  <p:childTnLst>
                                    <p:set>
                                      <p:cBhvr>
                                        <p:cTn dur="1" fill="hold">
                                          <p:stCondLst>
                                            <p:cond delay="0"/>
                                          </p:stCondLst>
                                        </p:cTn>
                                        <p:tgtEl>
                                          <p:spTgt spid="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presetID="1" presetClass="entr" presetSubtype="0" fill="hold" nodeType="clickEffect">
                                  <p:stCondLst>
                                    <p:cond delay="0"/>
                                  </p:stCondLst>
                                  <p:childTnLst>
                                    <p:set>
                                      <p:cBhvr>
                                        <p:cTn dur="1" fill="hold">
                                          <p:stCondLst>
                                            <p:cond delay="0"/>
                                          </p:stCondLst>
                                        </p:cTn>
                                        <p:tgtEl>
                                          <p:spTgt spid="9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presetID="1" presetClass="entr" presetSubtype="0" fill="hold" nodeType="clickEffect">
                                  <p:stCondLst>
                                    <p:cond delay="0"/>
                                  </p:stCondLst>
                                  <p:childTnLst>
                                    <p:set>
                                      <p:cBhvr>
                                        <p:cTn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7"/>
          <p:cNvSpPr txBox="1"/>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Activiteit 2: Introductie tot authentiek leren</a:t>
            </a:r>
            <a:endParaRPr/>
          </a:p>
        </p:txBody>
      </p:sp>
      <p:pic>
        <p:nvPicPr>
          <p:cNvPr id="107" name="Google Shape;107;p7" descr="A grey block on the left and interconnected dots of color on the right"/>
          <p:cNvPicPr preferRelativeResize="0"/>
          <p:nvPr/>
        </p:nvPicPr>
        <p:blipFill rotWithShape="1">
          <a:blip r:embed="rId3">
            <a:alphaModFix/>
          </a:blip>
          <a:srcRect l="0" t="0" r="0" b="0"/>
          <a:stretch/>
        </p:blipFill>
        <p:spPr>
          <a:xfrm>
            <a:off x="978600" y="887725"/>
            <a:ext cx="9867824" cy="5577474"/>
          </a:xfrm>
          <a:prstGeom prst="rect">
            <a:avLst/>
          </a:prstGeom>
          <a:noFill/>
          <a:ln>
            <a:noFill/>
          </a:ln>
        </p:spPr>
      </p:pic>
      <p:sp>
        <p:nvSpPr>
          <p:cNvPr id="108" name="Google Shape;108;p7"/>
          <p:cNvSpPr txBox="1"/>
          <p:nvPr/>
        </p:nvSpPr>
        <p:spPr>
          <a:xfrm>
            <a:off x="8256525" y="6465200"/>
            <a:ext cx="2589900" cy="1968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Gemaakt door:Dream Lab Canva</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8"/>
          <p:cNvSpPr txBox="1"/>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Authentiek leren basistheorieën</a:t>
            </a:r>
            <a:endParaRPr/>
          </a:p>
        </p:txBody>
      </p:sp>
      <p:pic>
        <p:nvPicPr>
          <p:cNvPr id="115" name="Google Shape;115;p8" title="_- visual selection (1).png"/>
          <p:cNvPicPr preferRelativeResize="0"/>
          <p:nvPr/>
        </p:nvPicPr>
        <p:blipFill rotWithShape="1">
          <a:blip r:embed="rId3">
            <a:alphaModFix/>
          </a:blip>
          <a:srcRect l="22587" t="13179" r="0" b="0"/>
          <a:stretch/>
        </p:blipFill>
        <p:spPr>
          <a:xfrm>
            <a:off x="3595455" y="797450"/>
            <a:ext cx="6988595" cy="6343301"/>
          </a:xfrm>
          <a:prstGeom prst="rect">
            <a:avLst/>
          </a:prstGeom>
          <a:noFill/>
          <a:ln>
            <a:noFill/>
          </a:ln>
        </p:spPr>
      </p:pic>
      <p:pic>
        <p:nvPicPr>
          <p:cNvPr id="116" name="Google Shape;116;p8" title="_- visual selection (1).png"/>
          <p:cNvPicPr preferRelativeResize="0"/>
          <p:nvPr/>
        </p:nvPicPr>
        <p:blipFill rotWithShape="1">
          <a:blip r:embed="rId3">
            <a:alphaModFix/>
          </a:blip>
          <a:srcRect l="0" t="13179" r="92459" b="0"/>
          <a:stretch/>
        </p:blipFill>
        <p:spPr>
          <a:xfrm>
            <a:off x="1556375" y="797450"/>
            <a:ext cx="680798" cy="6343301"/>
          </a:xfrm>
          <a:prstGeom prst="rect">
            <a:avLst/>
          </a:prstGeom>
          <a:noFill/>
          <a:ln>
            <a:noFill/>
          </a:ln>
        </p:spPr>
      </p:pic>
      <p:sp>
        <p:nvSpPr>
          <p:cNvPr id="117" name="Google Shape;117;p8"/>
          <p:cNvSpPr txBox="1"/>
          <p:nvPr/>
        </p:nvSpPr>
        <p:spPr>
          <a:xfrm>
            <a:off x="2317072" y="1100830"/>
            <a:ext cx="1378506" cy="86177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Leerlingen construeren kennis door ervaringen en interacties met de omgeving</a:t>
            </a:r>
            <a:endParaRPr sz="1400" b="0" i="0" u="none" strike="noStrike" cap="none">
              <a:solidFill>
                <a:srgbClr val="000000"/>
              </a:solidFill>
              <a:latin typeface="Arial"/>
              <a:ea typeface="Arial"/>
              <a:cs typeface="Arial"/>
              <a:sym typeface="Arial"/>
            </a:endParaRPr>
          </a:p>
        </p:txBody>
      </p:sp>
      <p:sp>
        <p:nvSpPr>
          <p:cNvPr id="118" name="Google Shape;118;p8"/>
          <p:cNvSpPr txBox="1"/>
          <p:nvPr/>
        </p:nvSpPr>
        <p:spPr>
          <a:xfrm>
            <a:off x="2289204" y="2292618"/>
            <a:ext cx="1378506"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Kennisconstructie door sociale interacties en cultuur</a:t>
            </a:r>
            <a:endParaRPr sz="1400" b="0" i="0" u="none" strike="noStrike" cap="none">
              <a:solidFill>
                <a:srgbClr val="000000"/>
              </a:solidFill>
              <a:latin typeface="Arial"/>
              <a:ea typeface="Arial"/>
              <a:cs typeface="Arial"/>
              <a:sym typeface="Arial"/>
            </a:endParaRPr>
          </a:p>
        </p:txBody>
      </p:sp>
      <p:sp>
        <p:nvSpPr>
          <p:cNvPr id="119" name="Google Shape;119;p8"/>
          <p:cNvSpPr txBox="1"/>
          <p:nvPr/>
        </p:nvSpPr>
        <p:spPr>
          <a:xfrm>
            <a:off x="2317072" y="3429000"/>
            <a:ext cx="1378506"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Contextueel leren waarbij betekenis wordt gecreëerd door echte activiteiten in de leeromgeving</a:t>
            </a:r>
            <a:endParaRPr sz="1400" b="0" i="0" u="none" strike="noStrike" cap="none">
              <a:solidFill>
                <a:srgbClr val="000000"/>
              </a:solidFill>
              <a:latin typeface="Arial"/>
              <a:ea typeface="Arial"/>
              <a:cs typeface="Arial"/>
              <a:sym typeface="Arial"/>
            </a:endParaRPr>
          </a:p>
        </p:txBody>
      </p:sp>
      <p:sp>
        <p:nvSpPr>
          <p:cNvPr id="120" name="Google Shape;120;p8"/>
          <p:cNvSpPr txBox="1"/>
          <p:nvPr/>
        </p:nvSpPr>
        <p:spPr>
          <a:xfrm>
            <a:off x="2361459" y="4715521"/>
            <a:ext cx="1378506" cy="86177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Samenwerkend leren met groepen mensen rond een gedeelde interesse of beroep</a:t>
            </a:r>
            <a:endParaRPr sz="1400" b="0" i="0" u="none" strike="noStrike" cap="none">
              <a:solidFill>
                <a:srgbClr val="000000"/>
              </a:solidFill>
              <a:latin typeface="Arial"/>
              <a:ea typeface="Arial"/>
              <a:cs typeface="Arial"/>
              <a:sym typeface="Arial"/>
            </a:endParaRPr>
          </a:p>
        </p:txBody>
      </p:sp>
      <p:sp>
        <p:nvSpPr>
          <p:cNvPr id="121" name="Google Shape;121;p8"/>
          <p:cNvSpPr txBox="1"/>
          <p:nvPr/>
        </p:nvSpPr>
        <p:spPr>
          <a:xfrm>
            <a:off x="2289204" y="5876237"/>
            <a:ext cx="1378506" cy="86177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Gemeenschappen die zich richten op het collectief creëren van kennis door middel van activiteiten in de gemeenschap</a:t>
            </a:r>
            <a:endParaRPr sz="1400" b="0" i="0" u="none" strike="noStrike" cap="none">
              <a:solidFill>
                <a:srgbClr val="000000"/>
              </a:solidFill>
              <a:latin typeface="Arial"/>
              <a:ea typeface="Arial"/>
              <a:cs typeface="Arial"/>
              <a:sym typeface="Arial"/>
            </a:endParaRPr>
          </a:p>
        </p:txBody>
      </p:sp>
      <p:sp>
        <p:nvSpPr>
          <p:cNvPr id="122" name="Google Shape;122;p8"/>
          <p:cNvSpPr txBox="1"/>
          <p:nvPr/>
        </p:nvSpPr>
        <p:spPr>
          <a:xfrm>
            <a:off x="4104143" y="1308274"/>
            <a:ext cx="1577266" cy="307777"/>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E0CC1B"/>
                </a:solidFill>
                <a:latin typeface="Arial"/>
                <a:ea typeface="Arial"/>
                <a:cs typeface="Arial"/>
                <a:sym typeface="Arial"/>
              </a:rPr>
              <a:t>Constructivisme</a:t>
            </a:r>
            <a:endParaRPr sz="1400" b="0" i="0" u="none" strike="noStrike" cap="none">
              <a:solidFill>
                <a:srgbClr val="000000"/>
              </a:solidFill>
              <a:latin typeface="Arial"/>
              <a:ea typeface="Arial"/>
              <a:cs typeface="Arial"/>
              <a:sym typeface="Arial"/>
            </a:endParaRPr>
          </a:p>
        </p:txBody>
      </p:sp>
      <p:sp>
        <p:nvSpPr>
          <p:cNvPr id="123" name="Google Shape;123;p8"/>
          <p:cNvSpPr txBox="1"/>
          <p:nvPr/>
        </p:nvSpPr>
        <p:spPr>
          <a:xfrm>
            <a:off x="3966442" y="2477284"/>
            <a:ext cx="1577266" cy="52322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DE8431"/>
                </a:solidFill>
                <a:latin typeface="Arial"/>
                <a:ea typeface="Arial"/>
                <a:cs typeface="Arial"/>
                <a:sym typeface="Arial"/>
              </a:rPr>
              <a:t>Sociaal constructivisme </a:t>
            </a:r>
            <a:endParaRPr sz="1400" b="0" i="0" u="none" strike="noStrike" cap="none">
              <a:solidFill>
                <a:srgbClr val="000000"/>
              </a:solidFill>
              <a:latin typeface="Arial"/>
              <a:ea typeface="Arial"/>
              <a:cs typeface="Arial"/>
              <a:sym typeface="Arial"/>
            </a:endParaRPr>
          </a:p>
        </p:txBody>
      </p:sp>
      <p:sp>
        <p:nvSpPr>
          <p:cNvPr id="124" name="Google Shape;124;p8"/>
          <p:cNvSpPr txBox="1"/>
          <p:nvPr/>
        </p:nvSpPr>
        <p:spPr>
          <a:xfrm>
            <a:off x="4012851" y="3675221"/>
            <a:ext cx="1484447" cy="52322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E55956"/>
                </a:solidFill>
                <a:latin typeface="Arial"/>
                <a:ea typeface="Arial"/>
                <a:cs typeface="Arial"/>
                <a:sym typeface="Arial"/>
              </a:rPr>
              <a:t>Gesitueerd leren</a:t>
            </a:r>
            <a:endParaRPr sz="1400" b="0" i="0" u="none" strike="noStrike" cap="none">
              <a:solidFill>
                <a:srgbClr val="000000"/>
              </a:solidFill>
              <a:latin typeface="Arial"/>
              <a:ea typeface="Arial"/>
              <a:cs typeface="Arial"/>
              <a:sym typeface="Arial"/>
            </a:endParaRPr>
          </a:p>
        </p:txBody>
      </p:sp>
      <p:sp>
        <p:nvSpPr>
          <p:cNvPr id="125" name="Google Shape;125;p8"/>
          <p:cNvSpPr txBox="1"/>
          <p:nvPr/>
        </p:nvSpPr>
        <p:spPr>
          <a:xfrm>
            <a:off x="3966442" y="4806337"/>
            <a:ext cx="1530857" cy="52322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41C686"/>
                </a:solidFill>
                <a:latin typeface="Arial"/>
                <a:ea typeface="Arial"/>
                <a:cs typeface="Arial"/>
                <a:sym typeface="Arial"/>
              </a:rPr>
              <a:t>Gemeenschappen van de praktijk</a:t>
            </a:r>
            <a:endParaRPr sz="1400" b="0" i="0" u="none" strike="noStrike" cap="none">
              <a:solidFill>
                <a:srgbClr val="000000"/>
              </a:solidFill>
              <a:latin typeface="Arial"/>
              <a:ea typeface="Arial"/>
              <a:cs typeface="Arial"/>
              <a:sym typeface="Arial"/>
            </a:endParaRPr>
          </a:p>
        </p:txBody>
      </p:sp>
      <p:sp>
        <p:nvSpPr>
          <p:cNvPr id="126" name="Google Shape;126;p8"/>
          <p:cNvSpPr txBox="1"/>
          <p:nvPr/>
        </p:nvSpPr>
        <p:spPr>
          <a:xfrm>
            <a:off x="4042050" y="5977956"/>
            <a:ext cx="1808085" cy="52322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BE6BE7"/>
                </a:solidFill>
                <a:latin typeface="Arial"/>
                <a:ea typeface="Arial"/>
                <a:cs typeface="Arial"/>
                <a:sym typeface="Arial"/>
              </a:rPr>
              <a:t>Lerende gemeenschappen </a:t>
            </a:r>
            <a:endParaRPr sz="1400" b="0" i="0" u="none" strike="noStrike" cap="none">
              <a:solidFill>
                <a:srgbClr val="000000"/>
              </a:solidFill>
              <a:latin typeface="Arial"/>
              <a:ea typeface="Arial"/>
              <a:cs typeface="Arial"/>
              <a:sym typeface="Arial"/>
            </a:endParaRPr>
          </a:p>
        </p:txBody>
      </p:sp>
      <p:sp>
        <p:nvSpPr>
          <p:cNvPr id="127" name="Google Shape;127;p8"/>
          <p:cNvSpPr txBox="1"/>
          <p:nvPr/>
        </p:nvSpPr>
        <p:spPr>
          <a:xfrm>
            <a:off x="7883370" y="3595322"/>
            <a:ext cx="1597981" cy="523220"/>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343434"/>
                </a:solidFill>
                <a:latin typeface="Arial"/>
                <a:ea typeface="Arial"/>
                <a:cs typeface="Arial"/>
                <a:sym typeface="Arial"/>
              </a:rPr>
              <a:t>Authentiek leren model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9"/>
          <p:cNvSpPr txBox="1"/>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Definitie van authentiek leren</a:t>
            </a:r>
            <a:endParaRPr/>
          </a:p>
        </p:txBody>
      </p:sp>
      <p:sp>
        <p:nvSpPr>
          <p:cNvPr id="134" name="Google Shape;134;p9"/>
          <p:cNvSpPr txBox="1"/>
          <p:nvPr>
            <p:ph type="body" idx="1"/>
          </p:nvPr>
        </p:nvSpPr>
        <p:spPr>
          <a:xfrm>
            <a:off x="362150" y="1142025"/>
            <a:ext cx="11520600" cy="5116200"/>
          </a:xfrm>
          <a:prstGeom prst="rect">
            <a:avLst/>
          </a:prstGeom>
          <a:noFill/>
          <a:ln>
            <a:noFill/>
          </a:ln>
        </p:spPr>
        <p:txBody>
          <a:bodyPr spcFirstLastPara="1" wrap="square" lIns="91425" tIns="45700" rIns="91425" bIns="45700" anchor="t" anchorCtr="0">
            <a:noAutofit/>
          </a:bodyPr>
          <a:lstStyle/>
          <a:p>
            <a:pPr marL="0" lvl="0" indent="0" algn="just" rtl="0">
              <a:lnSpc>
                <a:spcPct val="90000"/>
              </a:lnSpc>
              <a:spcBef>
                <a:spcPts val="1000"/>
              </a:spcBef>
              <a:spcAft>
                <a:spcPts val="0"/>
              </a:spcAft>
              <a:buSzPts val="2200"/>
              <a:buNone/>
            </a:pPr>
            <a:r>
              <a:rPr lang="en-US" sz="3100"/>
              <a:t>Het TINKER-kader hanteert een authentiek leermodel, dat de nadruk legt op </a:t>
            </a:r>
            <a:r>
              <a:rPr lang="en-US" sz="3400" b="1">
                <a:solidFill>
                  <a:schemeClr val="accent1"/>
                </a:solidFill>
              </a:rPr>
              <a:t>het oplossen van problemen in de echte wereld </a:t>
            </a:r>
            <a:r>
              <a:rPr lang="en-US" sz="3400" b="1"/>
              <a:t>en het toepassen van </a:t>
            </a:r>
            <a:r>
              <a:rPr lang="en-US" sz="3400" b="1">
                <a:solidFill>
                  <a:schemeClr val="accent6"/>
                </a:solidFill>
              </a:rPr>
              <a:t>kennis in praktische contexten</a:t>
            </a:r>
            <a:r>
              <a:rPr lang="en-US" sz="3100"/>
              <a:t>. </a:t>
            </a:r>
            <a:endParaRPr sz="3100"/>
          </a:p>
          <a:p>
            <a:pPr marL="0" lvl="0" indent="0" algn="just" rtl="0">
              <a:lnSpc>
                <a:spcPct val="90000"/>
              </a:lnSpc>
              <a:spcBef>
                <a:spcPts val="1000"/>
              </a:spcBef>
              <a:spcAft>
                <a:spcPts val="0"/>
              </a:spcAft>
              <a:buSzPts val="2200"/>
              <a:buNone/>
            </a:pPr>
            <a:r>
              <a:t/>
            </a:r>
            <a:endParaRPr sz="3100"/>
          </a:p>
          <a:p>
            <a:pPr marL="0" lvl="0" indent="0" algn="just" rtl="0">
              <a:lnSpc>
                <a:spcPct val="90000"/>
              </a:lnSpc>
              <a:spcBef>
                <a:spcPts val="1000"/>
              </a:spcBef>
              <a:spcAft>
                <a:spcPts val="0"/>
              </a:spcAft>
              <a:buSzPts val="2200"/>
              <a:buNone/>
            </a:pPr>
            <a:r>
              <a:rPr lang="en-US" sz="3100"/>
              <a:t>Het model bestaat </a:t>
            </a:r>
            <a:r>
              <a:rPr lang="en-US" sz="3100"/>
              <a:t>uit </a:t>
            </a:r>
            <a:r>
              <a:rPr lang="en-US" sz="3100" b="1" i="1">
                <a:solidFill>
                  <a:schemeClr val="dk1"/>
                </a:solidFill>
              </a:rPr>
              <a:t>9 elementen</a:t>
            </a:r>
            <a:r>
              <a:rPr lang="en-US" sz="3100"/>
              <a:t>, maar deze moeten </a:t>
            </a:r>
            <a:r>
              <a:rPr lang="en-US" sz="3100"/>
              <a:t>eerder worden </a:t>
            </a:r>
            <a:r>
              <a:rPr lang="en-US" sz="3100"/>
              <a:t>beschouwd als </a:t>
            </a:r>
            <a:r>
              <a:rPr lang="en-US" sz="3100" i="1"/>
              <a:t>ontwerprichtlijnen </a:t>
            </a:r>
            <a:r>
              <a:rPr lang="en-US" sz="3100"/>
              <a:t>dan als verplichte kenmerken. </a:t>
            </a:r>
            <a:endParaRPr sz="3100"/>
          </a:p>
          <a:p>
            <a:pPr marL="0" lvl="0" indent="0" algn="just" rtl="0">
              <a:lnSpc>
                <a:spcPct val="90000"/>
              </a:lnSpc>
              <a:spcBef>
                <a:spcPts val="1000"/>
              </a:spcBef>
              <a:spcAft>
                <a:spcPts val="0"/>
              </a:spcAft>
              <a:buSzPts val="2200"/>
              <a:buNone/>
            </a:pPr>
            <a:r>
              <a:t/>
            </a:r>
            <a:endParaRPr sz="3100"/>
          </a:p>
          <a:p>
            <a:pPr marL="0" lvl="0" indent="0" algn="just" rtl="0">
              <a:lnSpc>
                <a:spcPct val="90000"/>
              </a:lnSpc>
              <a:spcBef>
                <a:spcPts val="1000"/>
              </a:spcBef>
              <a:spcAft>
                <a:spcPts val="0"/>
              </a:spcAft>
              <a:buSzPts val="2200"/>
              <a:buNone/>
            </a:pPr>
            <a:r>
              <a:rPr lang="en-US" sz="3100"/>
              <a:t>Elke leeromgeving kan als meer of minder authentiek worden beschouwd, dus de elementen moeten worden beschouwd als bestaande op een schaal. </a:t>
            </a:r>
            <a:endParaRPr sz="3100"/>
          </a:p>
          <a:p>
            <a:pPr marL="0" lvl="0" indent="0" algn="just" rtl="0">
              <a:lnSpc>
                <a:spcPct val="90000"/>
              </a:lnSpc>
              <a:spcBef>
                <a:spcPts val="1000"/>
              </a:spcBef>
              <a:spcAft>
                <a:spcPts val="0"/>
              </a:spcAft>
              <a:buSzPts val="2200"/>
              <a:buNone/>
            </a:pPr>
            <a:r>
              <a:t/>
            </a:r>
            <a:endParaRPr/>
          </a:p>
          <a:p>
            <a:pPr marL="0" lvl="0" indent="0" algn="just" rtl="0">
              <a:lnSpc>
                <a:spcPct val="90000"/>
              </a:lnSpc>
              <a:spcBef>
                <a:spcPts val="1000"/>
              </a:spcBef>
              <a:spcAft>
                <a:spcPts val="0"/>
              </a:spcAft>
              <a:buSzPts val="2200"/>
              <a:buNone/>
            </a:pPr>
            <a:r>
              <a:t/>
            </a:r>
            <a:endParaRPr/>
          </a:p>
          <a:p>
            <a:pPr marL="0" lvl="0" indent="0" algn="just" rtl="0">
              <a:lnSpc>
                <a:spcPct val="90000"/>
              </a:lnSpc>
              <a:spcBef>
                <a:spcPts val="1000"/>
              </a:spcBef>
              <a:spcAft>
                <a:spcPts val="0"/>
              </a:spcAft>
              <a:buSzPts val="2200"/>
              <a:buNone/>
            </a:pPr>
            <a:r>
              <a:t/>
            </a:r>
            <a:endParaRPr/>
          </a:p>
          <a:p>
            <a:pPr marL="0" marR="0" lvl="0" indent="0" algn="just" rtl="0">
              <a:lnSpc>
                <a:spcPct val="90000"/>
              </a:lnSpc>
              <a:spcBef>
                <a:spcPts val="1000"/>
              </a:spcBef>
              <a:spcAft>
                <a:spcPts val="0"/>
              </a:spcAft>
              <a:buSzPts val="2200"/>
              <a:buNone/>
            </a:pPr>
            <a:r>
              <a:t/>
            </a:r>
            <a:endParaRPr/>
          </a:p>
          <a:p>
            <a:pPr marL="0" marR="0" lvl="0" indent="0" algn="just" rtl="0">
              <a:lnSpc>
                <a:spcPct val="90000"/>
              </a:lnSpc>
              <a:spcBef>
                <a:spcPts val="1000"/>
              </a:spcBef>
              <a:spcAft>
                <a:spcPts val="0"/>
              </a:spcAft>
              <a:buSzPts val="2200"/>
              <a:buNone/>
            </a:pPr>
            <a:r>
              <a:t/>
            </a:r>
            <a:endParaRPr/>
          </a:p>
          <a:p>
            <a:pPr marL="571500" marR="0" lvl="0" indent="-203200" algn="just" rtl="0">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oreProperties xmlns:dc="http://purl.org/dc/elements/1.1/" xmlns:dcterms="http://purl.org/dc/terms/" xmlns:xsi="http://www.w3.org/2001/XMLSchema-instance" xmlns="http://schemas.openxmlformats.org/package/2006/metadata/core-properties">
  <dcterms:created xsi:type="dcterms:W3CDTF">2014-07-11T09:12:14.0000000Z</dcterms:created>
  <dc:creator>2Fast4u</dc:creator>
  <keywords>, docId:C7E06D73237C90A4D07125566FF96C18</keywords>
</coreProperties>
</file>